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96" r:id="rId4"/>
    <p:sldId id="268" r:id="rId5"/>
    <p:sldId id="288" r:id="rId6"/>
    <p:sldId id="289" r:id="rId7"/>
    <p:sldId id="257" r:id="rId8"/>
    <p:sldId id="272" r:id="rId9"/>
    <p:sldId id="259" r:id="rId10"/>
    <p:sldId id="260" r:id="rId11"/>
    <p:sldId id="295" r:id="rId12"/>
    <p:sldId id="263" r:id="rId13"/>
    <p:sldId id="261" r:id="rId14"/>
    <p:sldId id="291" r:id="rId15"/>
    <p:sldId id="273" r:id="rId16"/>
    <p:sldId id="265" r:id="rId17"/>
    <p:sldId id="275" r:id="rId18"/>
    <p:sldId id="279" r:id="rId19"/>
    <p:sldId id="280" r:id="rId20"/>
    <p:sldId id="281" r:id="rId21"/>
    <p:sldId id="282" r:id="rId22"/>
    <p:sldId id="283" r:id="rId23"/>
    <p:sldId id="284" r:id="rId24"/>
    <p:sldId id="266" r:id="rId25"/>
    <p:sldId id="298" r:id="rId26"/>
    <p:sldId id="293" r:id="rId27"/>
    <p:sldId id="297" r:id="rId28"/>
    <p:sldId id="292" r:id="rId29"/>
    <p:sldId id="299" r:id="rId30"/>
    <p:sldId id="300" r:id="rId31"/>
    <p:sldId id="301" r:id="rId32"/>
    <p:sldId id="302" r:id="rId33"/>
    <p:sldId id="294" r:id="rId34"/>
    <p:sldId id="269" r:id="rId35"/>
    <p:sldId id="270" r:id="rId36"/>
    <p:sldId id="290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Stijl, lich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6" autoAdjust="0"/>
    <p:restoredTop sz="77083" autoAdjust="0"/>
  </p:normalViewPr>
  <p:slideViewPr>
    <p:cSldViewPr snapToGrid="0" snapToObjects="1">
      <p:cViewPr varScale="1">
        <p:scale>
          <a:sx n="81" d="100"/>
          <a:sy n="81" d="100"/>
        </p:scale>
        <p:origin x="210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28C1D-EDBE-0F49-84E2-645A74C7AAA7}" type="datetimeFigureOut">
              <a:rPr lang="nl-NL" smtClean="0"/>
              <a:t>08-05-19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DC949-B2D6-AB4F-952D-2094A6B3C9E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8686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embed/cy7xGwYdRk0" TargetMode="External"/><Relationship Id="rId4" Type="http://schemas.openxmlformats.org/officeDocument/2006/relationships/hyperlink" Target="https://www.youtube.com/watch?v=uD1CdjlrTBM" TargetMode="External"/><Relationship Id="rId5" Type="http://schemas.openxmlformats.org/officeDocument/2006/relationships/hyperlink" Target="https://www.youtube.com/watch?v=C-rp75OO0sM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s://www.youtube.com/watch?v=gstcLQ_LC1g" TargetMode="Externa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 smtClean="0"/>
              <a:t>Lecture</a:t>
            </a:r>
            <a:r>
              <a:rPr lang="nl-NL" dirty="0" smtClean="0"/>
              <a:t> 08 May 2019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9666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This</a:t>
            </a:r>
            <a:r>
              <a:rPr lang="nl-NL" dirty="0" smtClean="0"/>
              <a:t> is </a:t>
            </a:r>
            <a:r>
              <a:rPr lang="nl-NL" dirty="0" err="1" smtClean="0"/>
              <a:t>especially</a:t>
            </a:r>
            <a:r>
              <a:rPr lang="nl-NL" dirty="0" smtClean="0"/>
              <a:t> </a:t>
            </a:r>
            <a:r>
              <a:rPr lang="nl-NL" dirty="0" err="1" smtClean="0"/>
              <a:t>true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"</a:t>
            </a:r>
            <a:r>
              <a:rPr lang="nl-NL" dirty="0" err="1" smtClean="0"/>
              <a:t>acting</a:t>
            </a:r>
            <a:r>
              <a:rPr lang="nl-NL" dirty="0" smtClean="0"/>
              <a:t> as a human </a:t>
            </a:r>
            <a:r>
              <a:rPr lang="nl-NL" dirty="0" err="1" smtClean="0"/>
              <a:t>being</a:t>
            </a:r>
            <a:r>
              <a:rPr lang="nl-NL" dirty="0" smtClean="0"/>
              <a:t>" (</a:t>
            </a:r>
            <a:r>
              <a:rPr lang="nl-NL" dirty="0" err="1" smtClean="0"/>
              <a:t>see</a:t>
            </a:r>
            <a:r>
              <a:rPr lang="nl-NL" dirty="0" smtClean="0"/>
              <a:t> </a:t>
            </a:r>
            <a:r>
              <a:rPr lang="nl-NL" dirty="0" err="1" smtClean="0"/>
              <a:t>previous</a:t>
            </a:r>
            <a:r>
              <a:rPr lang="nl-NL" dirty="0" smtClean="0"/>
              <a:t> slide)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2143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https</a:t>
            </a:r>
            <a:r>
              <a:rPr lang="nl-NL" dirty="0" smtClean="0"/>
              <a:t>://</a:t>
            </a:r>
            <a:r>
              <a:rPr lang="nl-NL" dirty="0" err="1" smtClean="0"/>
              <a:t>www.youtube.com</a:t>
            </a:r>
            <a:r>
              <a:rPr lang="nl-NL" dirty="0" smtClean="0"/>
              <a:t>/</a:t>
            </a:r>
            <a:r>
              <a:rPr lang="nl-NL" dirty="0" err="1" smtClean="0"/>
              <a:t>watch?v</a:t>
            </a:r>
            <a:r>
              <a:rPr lang="nl-NL" dirty="0" smtClean="0"/>
              <a:t>=-fkxdFwu8yE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9871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8282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>
                <a:latin typeface="Avenir Light"/>
                <a:cs typeface="Avenir Light"/>
              </a:rPr>
              <a:t>The </a:t>
            </a:r>
            <a:r>
              <a:rPr lang="nl-NL" dirty="0" err="1" smtClean="0">
                <a:latin typeface="Avenir Light"/>
                <a:cs typeface="Avenir Light"/>
              </a:rPr>
              <a:t>purpose</a:t>
            </a:r>
            <a:r>
              <a:rPr lang="nl-NL" dirty="0" smtClean="0">
                <a:latin typeface="Avenir Light"/>
                <a:cs typeface="Avenir Light"/>
              </a:rPr>
              <a:t> of </a:t>
            </a:r>
            <a:r>
              <a:rPr lang="nl-NL" dirty="0" err="1" smtClean="0">
                <a:latin typeface="Avenir Light"/>
                <a:cs typeface="Avenir Light"/>
              </a:rPr>
              <a:t>our</a:t>
            </a:r>
            <a:r>
              <a:rPr lang="nl-NL" dirty="0" smtClean="0">
                <a:latin typeface="Avenir Light"/>
                <a:cs typeface="Avenir Light"/>
              </a:rPr>
              <a:t> </a:t>
            </a:r>
            <a:r>
              <a:rPr lang="nl-NL" dirty="0" err="1" smtClean="0">
                <a:latin typeface="Avenir Light"/>
                <a:cs typeface="Avenir Light"/>
              </a:rPr>
              <a:t>emotion</a:t>
            </a:r>
            <a:r>
              <a:rPr lang="nl-NL" dirty="0" smtClean="0">
                <a:latin typeface="Avenir Light"/>
                <a:cs typeface="Avenir Light"/>
              </a:rPr>
              <a:t>:</a:t>
            </a:r>
          </a:p>
          <a:p>
            <a:pPr marL="857250" lvl="1" indent="-457200" fontAlgn="base"/>
            <a:r>
              <a:rPr lang="nl-NL" dirty="0" smtClean="0">
                <a:latin typeface="Avenir Light"/>
                <a:cs typeface="Avenir Light"/>
              </a:rPr>
              <a:t>Communication</a:t>
            </a:r>
          </a:p>
          <a:p>
            <a:pPr marL="857250" lvl="1" indent="-457200" fontAlgn="base"/>
            <a:r>
              <a:rPr lang="nl-NL" dirty="0" err="1" smtClean="0">
                <a:latin typeface="Avenir Light"/>
                <a:cs typeface="Avenir Light"/>
              </a:rPr>
              <a:t>Problem</a:t>
            </a:r>
            <a:r>
              <a:rPr lang="nl-NL" dirty="0" smtClean="0">
                <a:latin typeface="Avenir Light"/>
                <a:cs typeface="Avenir Light"/>
              </a:rPr>
              <a:t> </a:t>
            </a:r>
            <a:r>
              <a:rPr lang="nl-NL" dirty="0" err="1" smtClean="0">
                <a:latin typeface="Avenir Light"/>
                <a:cs typeface="Avenir Light"/>
              </a:rPr>
              <a:t>solving</a:t>
            </a:r>
            <a:r>
              <a:rPr lang="nl-NL" dirty="0" smtClean="0">
                <a:latin typeface="Avenir Light"/>
                <a:cs typeface="Avenir Light"/>
              </a:rPr>
              <a:t> </a:t>
            </a:r>
            <a:r>
              <a:rPr lang="nl-NL" dirty="0" err="1" smtClean="0">
                <a:latin typeface="Avenir Light"/>
                <a:cs typeface="Avenir Light"/>
              </a:rPr>
              <a:t>ability</a:t>
            </a:r>
            <a:r>
              <a:rPr lang="nl-NL" dirty="0" smtClean="0">
                <a:latin typeface="Avenir Light"/>
                <a:cs typeface="Avenir Light"/>
              </a:rPr>
              <a:t> &amp; </a:t>
            </a:r>
            <a:r>
              <a:rPr lang="nl-NL" dirty="0" err="1" smtClean="0">
                <a:latin typeface="Avenir Light"/>
                <a:cs typeface="Avenir Light"/>
              </a:rPr>
              <a:t>decision</a:t>
            </a:r>
            <a:r>
              <a:rPr lang="nl-NL" dirty="0" smtClean="0">
                <a:latin typeface="Avenir Light"/>
                <a:cs typeface="Avenir Light"/>
              </a:rPr>
              <a:t> making</a:t>
            </a:r>
          </a:p>
          <a:p>
            <a:pPr marL="857250" lvl="1" indent="-457200" fontAlgn="base"/>
            <a:r>
              <a:rPr lang="nl-NL" dirty="0" smtClean="0">
                <a:latin typeface="Avenir Light"/>
                <a:cs typeface="Avenir Light"/>
              </a:rPr>
              <a:t>Select </a:t>
            </a:r>
            <a:r>
              <a:rPr lang="nl-NL" dirty="0" err="1" smtClean="0">
                <a:latin typeface="Avenir Light"/>
                <a:cs typeface="Avenir Light"/>
              </a:rPr>
              <a:t>and</a:t>
            </a:r>
            <a:r>
              <a:rPr lang="nl-NL" dirty="0" smtClean="0">
                <a:latin typeface="Avenir Light"/>
                <a:cs typeface="Avenir Light"/>
              </a:rPr>
              <a:t> </a:t>
            </a:r>
            <a:r>
              <a:rPr lang="nl-NL" dirty="0" err="1" smtClean="0">
                <a:latin typeface="Avenir Light"/>
                <a:cs typeface="Avenir Light"/>
              </a:rPr>
              <a:t>prepare</a:t>
            </a:r>
            <a:r>
              <a:rPr lang="nl-NL" dirty="0" smtClean="0">
                <a:latin typeface="Avenir Light"/>
                <a:cs typeface="Avenir Light"/>
              </a:rPr>
              <a:t> actions</a:t>
            </a:r>
            <a:r>
              <a:rPr lang="nl-NL" baseline="0" dirty="0" smtClean="0">
                <a:latin typeface="Avenir Light"/>
                <a:cs typeface="Avenir Light"/>
              </a:rPr>
              <a:t> </a:t>
            </a:r>
            <a:r>
              <a:rPr lang="nl-NL" dirty="0" smtClean="0"/>
              <a:t>(</a:t>
            </a:r>
            <a:r>
              <a:rPr lang="nl-NL" dirty="0" err="1" smtClean="0"/>
              <a:t>fight</a:t>
            </a:r>
            <a:r>
              <a:rPr lang="nl-NL" baseline="0" dirty="0" smtClean="0"/>
              <a:t> or flight / rest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digest</a:t>
            </a:r>
            <a:r>
              <a:rPr lang="nl-NL" dirty="0" smtClean="0"/>
              <a:t>)</a:t>
            </a:r>
          </a:p>
          <a:p>
            <a:endParaRPr lang="nl-NL" dirty="0" smtClean="0"/>
          </a:p>
          <a:p>
            <a:r>
              <a:rPr lang="nl-NL" dirty="0" err="1" smtClean="0"/>
              <a:t>Emotions</a:t>
            </a:r>
            <a:r>
              <a:rPr lang="nl-NL" dirty="0" smtClean="0"/>
              <a:t> are control </a:t>
            </a:r>
            <a:r>
              <a:rPr lang="nl-NL" dirty="0" err="1" smtClean="0"/>
              <a:t>signals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adjust</a:t>
            </a:r>
            <a:r>
              <a:rPr lang="nl-NL" dirty="0" smtClean="0"/>
              <a:t> </a:t>
            </a:r>
            <a:r>
              <a:rPr lang="nl-NL" dirty="0" err="1" smtClean="0"/>
              <a:t>cognition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behavior</a:t>
            </a:r>
            <a:r>
              <a:rPr lang="nl-NL" dirty="0" smtClean="0"/>
              <a:t> in response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environment. </a:t>
            </a:r>
          </a:p>
          <a:p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example</a:t>
            </a:r>
            <a:r>
              <a:rPr lang="nl-NL" dirty="0" smtClean="0"/>
              <a:t>, in a </a:t>
            </a:r>
            <a:r>
              <a:rPr lang="nl-NL" dirty="0" err="1" smtClean="0"/>
              <a:t>cheerful</a:t>
            </a:r>
            <a:r>
              <a:rPr lang="nl-NL" dirty="0" smtClean="0"/>
              <a:t> </a:t>
            </a:r>
            <a:r>
              <a:rPr lang="nl-NL" dirty="0" err="1" smtClean="0"/>
              <a:t>mood</a:t>
            </a:r>
            <a:r>
              <a:rPr lang="nl-NL" dirty="0" smtClean="0"/>
              <a:t> </a:t>
            </a:r>
            <a:r>
              <a:rPr lang="nl-NL" dirty="0" err="1" smtClean="0"/>
              <a:t>people</a:t>
            </a:r>
            <a:r>
              <a:rPr lang="nl-NL" dirty="0" smtClean="0"/>
              <a:t> are more </a:t>
            </a:r>
            <a:r>
              <a:rPr lang="nl-NL" dirty="0" err="1" smtClean="0"/>
              <a:t>exploratory</a:t>
            </a:r>
            <a:r>
              <a:rPr lang="nl-NL" dirty="0" smtClean="0"/>
              <a:t>, more </a:t>
            </a:r>
            <a:r>
              <a:rPr lang="nl-NL" dirty="0" err="1" smtClean="0"/>
              <a:t>flexible</a:t>
            </a:r>
            <a:r>
              <a:rPr lang="nl-NL" dirty="0" smtClean="0"/>
              <a:t>, </a:t>
            </a:r>
            <a:r>
              <a:rPr lang="nl-NL" dirty="0" err="1" smtClean="0"/>
              <a:t>less</a:t>
            </a:r>
            <a:r>
              <a:rPr lang="nl-NL" dirty="0" smtClean="0"/>
              <a:t> </a:t>
            </a:r>
            <a:r>
              <a:rPr lang="nl-NL" dirty="0" err="1" smtClean="0"/>
              <a:t>analytical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open </a:t>
            </a:r>
            <a:r>
              <a:rPr lang="nl-NL" dirty="0" err="1" smtClean="0"/>
              <a:t>to</a:t>
            </a:r>
            <a:r>
              <a:rPr lang="nl-NL" dirty="0" smtClean="0"/>
              <a:t> new </a:t>
            </a:r>
            <a:r>
              <a:rPr lang="nl-NL" dirty="0" err="1" smtClean="0"/>
              <a:t>things</a:t>
            </a:r>
            <a:r>
              <a:rPr lang="nl-NL" dirty="0" smtClean="0"/>
              <a:t>. The environment is safe [De Vries et al 2012].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6858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Interpreting</a:t>
            </a:r>
            <a:r>
              <a:rPr lang="nl-NL" dirty="0" smtClean="0"/>
              <a:t> </a:t>
            </a:r>
            <a:r>
              <a:rPr lang="nl-NL" dirty="0" err="1" smtClean="0"/>
              <a:t>also</a:t>
            </a:r>
            <a:r>
              <a:rPr lang="nl-NL" dirty="0" smtClean="0"/>
              <a:t> </a:t>
            </a:r>
            <a:r>
              <a:rPr lang="nl-NL" dirty="0" err="1" smtClean="0"/>
              <a:t>involves</a:t>
            </a:r>
            <a:r>
              <a:rPr lang="nl-NL" dirty="0" smtClean="0"/>
              <a:t> </a:t>
            </a:r>
            <a:r>
              <a:rPr lang="nl-NL" dirty="0" err="1" smtClean="0"/>
              <a:t>influencing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internal</a:t>
            </a:r>
            <a:r>
              <a:rPr lang="nl-NL" dirty="0" smtClean="0"/>
              <a:t> state</a:t>
            </a:r>
          </a:p>
          <a:p>
            <a:endParaRPr lang="nl-NL" dirty="0" smtClean="0"/>
          </a:p>
          <a:p>
            <a:r>
              <a:rPr lang="nl-NL" dirty="0" smtClean="0"/>
              <a:t>Express is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expression</a:t>
            </a:r>
            <a:r>
              <a:rPr lang="nl-NL" dirty="0" smtClean="0"/>
              <a:t> of </a:t>
            </a:r>
            <a:r>
              <a:rPr lang="nl-NL" dirty="0" err="1" smtClean="0"/>
              <a:t>behavior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is </a:t>
            </a:r>
            <a:r>
              <a:rPr lang="nl-NL" dirty="0" err="1" smtClean="0"/>
              <a:t>also</a:t>
            </a:r>
            <a:r>
              <a:rPr lang="nl-NL" dirty="0" smtClean="0"/>
              <a:t> </a:t>
            </a:r>
            <a:r>
              <a:rPr lang="nl-NL" dirty="0" err="1" smtClean="0"/>
              <a:t>influenced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internal</a:t>
            </a:r>
            <a:r>
              <a:rPr lang="nl-NL" dirty="0" smtClean="0"/>
              <a:t> state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6858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</a:t>
            </a:r>
            <a:r>
              <a:rPr lang="nl-NL" dirty="0" err="1" smtClean="0"/>
              <a:t>makezine.com</a:t>
            </a:r>
            <a:r>
              <a:rPr lang="nl-NL" dirty="0" smtClean="0"/>
              <a:t>/</a:t>
            </a:r>
            <a:r>
              <a:rPr lang="nl-NL" dirty="0" err="1" smtClean="0"/>
              <a:t>projects</a:t>
            </a:r>
            <a:r>
              <a:rPr lang="nl-NL" dirty="0" smtClean="0"/>
              <a:t>/the-truth-meter-2/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0137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3381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82283" tIns="82283" rIns="82283" bIns="82283" anchor="t" anchorCtr="0">
            <a:noAutofit/>
          </a:bodyPr>
          <a:lstStyle/>
          <a:p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Ekman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(1972)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states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consists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combination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of: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feeling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behaviour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Physiology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Cheerful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happy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explorative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ery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exited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Sad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sad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avoiding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behaviour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little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excited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indent="-198120">
              <a:buClr>
                <a:srgbClr val="000000"/>
              </a:buClr>
              <a:buFont typeface="Arial"/>
              <a:buChar char="●"/>
            </a:pPr>
            <a:endParaRPr lang="en-US" sz="1400" b="0" dirty="0" smtClean="0">
              <a:solidFill>
                <a:srgbClr val="000000"/>
              </a:solidFill>
              <a:latin typeface="Avenir Light"/>
              <a:ea typeface="Arial"/>
              <a:cs typeface="Avenir Light"/>
              <a:sym typeface="Arial"/>
            </a:endParaRPr>
          </a:p>
          <a:p>
            <a:endParaRPr lang="en-US" sz="1300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Scherer (2001) </a:t>
            </a:r>
            <a:r>
              <a:rPr lang="en-US" sz="1200" dirty="0" err="1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stelt</a:t>
            </a:r>
            <a:r>
              <a:rPr lang="en-US" sz="1200" dirty="0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 </a:t>
            </a:r>
            <a:r>
              <a:rPr lang="en-US" sz="1200" dirty="0" err="1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dat</a:t>
            </a:r>
            <a:r>
              <a:rPr lang="en-US" sz="1200" dirty="0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emoties</a:t>
            </a:r>
            <a:r>
              <a:rPr lang="en-US" sz="1200" dirty="0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 het </a:t>
            </a:r>
            <a:r>
              <a:rPr lang="en-US" sz="1200" dirty="0" err="1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resultaat</a:t>
            </a:r>
            <a:r>
              <a:rPr lang="en-US" sz="1200" dirty="0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zijn</a:t>
            </a:r>
            <a:r>
              <a:rPr lang="en-US" sz="1200" dirty="0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 van </a:t>
            </a:r>
            <a:r>
              <a:rPr lang="en-US" sz="1200" dirty="0" err="1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een</a:t>
            </a:r>
            <a:r>
              <a:rPr lang="en-US" sz="1200" dirty="0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aantal</a:t>
            </a:r>
            <a:r>
              <a:rPr lang="en-US" sz="1200" dirty="0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inschattingen</a:t>
            </a:r>
            <a:r>
              <a:rPr lang="en-US" sz="1200" dirty="0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/</a:t>
            </a:r>
            <a:r>
              <a:rPr lang="en-US" sz="1200" dirty="0" err="1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beoordelingen</a:t>
            </a:r>
            <a:r>
              <a:rPr lang="en-US" sz="1200" dirty="0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 over </a:t>
            </a:r>
            <a:r>
              <a:rPr lang="en-US" sz="1200" dirty="0" err="1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een</a:t>
            </a:r>
            <a:r>
              <a:rPr lang="en-US" sz="1200" dirty="0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gebeurtenis</a:t>
            </a:r>
            <a:r>
              <a:rPr lang="en-US" sz="1200" dirty="0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 of object in </a:t>
            </a:r>
            <a:r>
              <a:rPr lang="en-US" sz="1200" dirty="0" err="1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relatie</a:t>
            </a:r>
            <a:r>
              <a:rPr lang="en-US" sz="1200" dirty="0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 tot je </a:t>
            </a:r>
            <a:r>
              <a:rPr lang="en-US" sz="1200" dirty="0" err="1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doelen</a:t>
            </a:r>
            <a:r>
              <a:rPr lang="en-US" sz="1200" dirty="0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aannames</a:t>
            </a:r>
            <a:r>
              <a:rPr lang="en-US" sz="1200" dirty="0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 en </a:t>
            </a:r>
            <a:r>
              <a:rPr lang="en-US" sz="1200" dirty="0" err="1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intenties</a:t>
            </a:r>
            <a:r>
              <a:rPr lang="en-US" sz="1200" dirty="0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. Cognitive appraisal</a:t>
            </a:r>
            <a:r>
              <a:rPr lang="en-US" sz="1200" baseline="0" dirty="0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 theory</a:t>
            </a:r>
            <a:endParaRPr lang="en-US" sz="1200" dirty="0" smtClean="0">
              <a:solidFill>
                <a:srgbClr val="000000"/>
              </a:solidFill>
              <a:latin typeface="Avenir Light"/>
              <a:ea typeface="Arial"/>
              <a:cs typeface="Avenir Light"/>
              <a:sym typeface="Arial"/>
            </a:endParaRPr>
          </a:p>
          <a:p>
            <a:endParaRPr lang="en-US" sz="1200" dirty="0" smtClean="0"/>
          </a:p>
          <a:p>
            <a:endParaRPr lang="en-US" sz="1300" dirty="0" smtClean="0"/>
          </a:p>
        </p:txBody>
      </p:sp>
    </p:spTree>
    <p:extLst>
      <p:ext uri="{BB962C8B-B14F-4D97-AF65-F5344CB8AC3E}">
        <p14:creationId xmlns:p14="http://schemas.microsoft.com/office/powerpoint/2010/main" val="1968869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82283" tIns="82283" rIns="82283" bIns="82283" anchor="t" anchorCtr="0">
            <a:noAutofit/>
          </a:bodyPr>
          <a:lstStyle/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states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on a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continuous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Pleasant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unpleasant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arroused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arroused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Sense of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Dominance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Sense of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being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dominated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lvl="0" indent="-171450">
              <a:buFont typeface="Arial" charset="0"/>
              <a:buChar char="•"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combination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intensities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dimentions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seen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None/>
            </a:pPr>
            <a:endParaRPr lang="en-US" sz="1400" dirty="0" smtClean="0">
              <a:solidFill>
                <a:srgbClr val="000000"/>
              </a:solidFill>
              <a:latin typeface="Avenir Light"/>
              <a:ea typeface="Arial"/>
              <a:cs typeface="Avenir Light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497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82283" tIns="82283" rIns="82283" bIns="82283" anchor="t" anchorCtr="0">
            <a:noAutofit/>
          </a:bodyPr>
          <a:lstStyle/>
          <a:p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466054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1371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82283" tIns="82283" rIns="82283" bIns="82283" anchor="t" anchorCtr="0">
            <a:noAutofit/>
          </a:bodyPr>
          <a:lstStyle/>
          <a:p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1110952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82283" tIns="82283" rIns="82283" bIns="82283" anchor="t" anchorCtr="0">
            <a:noAutofit/>
          </a:bodyPr>
          <a:lstStyle/>
          <a:p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1562899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82283" tIns="82283" rIns="82283" bIns="82283" anchor="t" anchorCtr="0">
            <a:noAutofit/>
          </a:bodyPr>
          <a:lstStyle/>
          <a:p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1778099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82283" tIns="82283" rIns="82283" bIns="82283" anchor="t" anchorCtr="0">
            <a:noAutofit/>
          </a:bodyPr>
          <a:lstStyle/>
          <a:p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1290916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https</a:t>
            </a:r>
            <a:r>
              <a:rPr lang="nl-NL" dirty="0" smtClean="0"/>
              <a:t>://</a:t>
            </a:r>
            <a:r>
              <a:rPr lang="nl-NL" dirty="0" err="1" smtClean="0"/>
              <a:t>www.youtube.com</a:t>
            </a:r>
            <a:r>
              <a:rPr lang="nl-NL" dirty="0" smtClean="0"/>
              <a:t>/</a:t>
            </a:r>
            <a:r>
              <a:rPr lang="nl-NL" dirty="0" err="1" smtClean="0"/>
              <a:t>watch?v</a:t>
            </a:r>
            <a:r>
              <a:rPr lang="nl-NL" dirty="0" smtClean="0"/>
              <a:t>=J9P20HuX7mo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0806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0806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0806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0806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Leonardo</a:t>
            </a:r>
            <a:r>
              <a:rPr lang="nl-NL" baseline="0" dirty="0" smtClean="0"/>
              <a:t> MIT Media Lab </a:t>
            </a:r>
            <a:endParaRPr lang="nl-NL" dirty="0" smtClean="0"/>
          </a:p>
          <a:p>
            <a:r>
              <a:rPr lang="nl-NL" dirty="0" err="1" smtClean="0"/>
              <a:t>https</a:t>
            </a:r>
            <a:r>
              <a:rPr lang="nl-NL" dirty="0" smtClean="0"/>
              <a:t>://</a:t>
            </a:r>
            <a:r>
              <a:rPr lang="nl-NL" dirty="0" err="1" smtClean="0"/>
              <a:t>www.youtube.com</a:t>
            </a:r>
            <a:r>
              <a:rPr lang="nl-NL" dirty="0" smtClean="0"/>
              <a:t>/</a:t>
            </a:r>
            <a:r>
              <a:rPr lang="nl-NL" dirty="0" err="1" smtClean="0"/>
              <a:t>watch?v</a:t>
            </a:r>
            <a:r>
              <a:rPr lang="nl-NL" dirty="0" smtClean="0"/>
              <a:t>=ilmDN2e_Flc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47106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>
                <a:hlinkClick r:id="rId3"/>
              </a:rPr>
              <a:t>Hiroshi Ishiguro</a:t>
            </a:r>
            <a:endParaRPr lang="nl-NL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>
                <a:hlinkClick r:id="rId4"/>
              </a:rPr>
              <a:t>https://www.youtube.com/watch?v=uD1CdjlrTBM</a:t>
            </a:r>
            <a:endParaRPr lang="nl-NL" dirty="0" smtClean="0"/>
          </a:p>
          <a:p>
            <a:r>
              <a:rPr lang="nl-NL" dirty="0" smtClean="0"/>
              <a:t>http://</a:t>
            </a:r>
            <a:r>
              <a:rPr lang="nl-NL" dirty="0" err="1" smtClean="0"/>
              <a:t>www.youtube.com</a:t>
            </a:r>
            <a:r>
              <a:rPr lang="nl-NL" dirty="0" smtClean="0"/>
              <a:t>/</a:t>
            </a:r>
            <a:r>
              <a:rPr lang="nl-NL" dirty="0" err="1" smtClean="0"/>
              <a:t>embed</a:t>
            </a:r>
            <a:r>
              <a:rPr lang="nl-NL" dirty="0" smtClean="0"/>
              <a:t>/cy7xGwYdRk0</a:t>
            </a:r>
          </a:p>
          <a:p>
            <a:r>
              <a:rPr lang="nl-NL" dirty="0" smtClean="0">
                <a:hlinkClick r:id="rId5"/>
              </a:rPr>
              <a:t>https://www.youtube.com/watch?v=C-rp75OO0sM</a:t>
            </a:r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Einstein robot UCSD</a:t>
            </a:r>
          </a:p>
          <a:p>
            <a:r>
              <a:rPr lang="nl-NL" dirty="0" err="1" smtClean="0"/>
              <a:t>https</a:t>
            </a:r>
            <a:r>
              <a:rPr lang="nl-NL" dirty="0" smtClean="0"/>
              <a:t>://</a:t>
            </a:r>
            <a:r>
              <a:rPr lang="nl-NL" dirty="0" err="1" smtClean="0"/>
              <a:t>www.youtube.com</a:t>
            </a:r>
            <a:r>
              <a:rPr lang="nl-NL" dirty="0" smtClean="0"/>
              <a:t>/</a:t>
            </a:r>
            <a:r>
              <a:rPr lang="nl-NL" dirty="0" err="1" smtClean="0"/>
              <a:t>watch?v</a:t>
            </a:r>
            <a:r>
              <a:rPr lang="nl-NL" dirty="0" smtClean="0"/>
              <a:t>=pkpWCu1k0ZI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1092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https://www.youtube.com/watch?v=gstcLQ_LC1g</a:t>
            </a:r>
            <a:endParaRPr lang="en-US" dirty="0" smtClean="0"/>
          </a:p>
          <a:p>
            <a:endParaRPr lang="nl-NL" dirty="0" smtClean="0"/>
          </a:p>
          <a:p>
            <a:r>
              <a:rPr lang="nl-NL" dirty="0" smtClean="0"/>
              <a:t>(niet deze </a:t>
            </a:r>
            <a:r>
              <a:rPr lang="nl-NL" dirty="0" err="1" smtClean="0"/>
              <a:t>https</a:t>
            </a:r>
            <a:r>
              <a:rPr lang="nl-NL" dirty="0" smtClean="0"/>
              <a:t>://</a:t>
            </a:r>
            <a:r>
              <a:rPr lang="nl-NL" dirty="0" err="1" smtClean="0"/>
              <a:t>www.youtube.com</a:t>
            </a:r>
            <a:r>
              <a:rPr lang="nl-NL" dirty="0" smtClean="0"/>
              <a:t>/</a:t>
            </a:r>
            <a:r>
              <a:rPr lang="nl-NL" dirty="0" err="1" smtClean="0"/>
              <a:t>watch?v</a:t>
            </a:r>
            <a:r>
              <a:rPr lang="nl-NL" dirty="0" smtClean="0"/>
              <a:t>=M8YjvHYbZ9w)</a:t>
            </a:r>
          </a:p>
          <a:p>
            <a:endParaRPr lang="nl-NL" dirty="0" smtClean="0"/>
          </a:p>
          <a:p>
            <a:r>
              <a:rPr lang="nl-NL" dirty="0" smtClean="0"/>
              <a:t>Boston Dynamics was </a:t>
            </a:r>
            <a:r>
              <a:rPr lang="nl-NL" dirty="0" err="1" smtClean="0"/>
              <a:t>founded</a:t>
            </a:r>
            <a:r>
              <a:rPr lang="nl-NL" dirty="0" smtClean="0"/>
              <a:t> in 1992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bought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Google in 2013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75603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 smtClean="0"/>
              <a:t>Uncanny</a:t>
            </a:r>
            <a:r>
              <a:rPr lang="nl-NL" dirty="0" smtClean="0"/>
              <a:t> </a:t>
            </a:r>
            <a:r>
              <a:rPr lang="nl-NL" dirty="0" err="1" smtClean="0"/>
              <a:t>valley</a:t>
            </a:r>
            <a:r>
              <a:rPr lang="nl-NL" dirty="0" smtClean="0"/>
              <a:t> : </a:t>
            </a:r>
            <a:r>
              <a:rPr lang="nl-NL" dirty="0" err="1" smtClean="0"/>
              <a:t>Masahimo</a:t>
            </a:r>
            <a:r>
              <a:rPr lang="nl-NL" dirty="0" smtClean="0"/>
              <a:t> </a:t>
            </a:r>
            <a:r>
              <a:rPr lang="nl-NL" dirty="0" err="1" smtClean="0"/>
              <a:t>Mori</a:t>
            </a:r>
            <a:r>
              <a:rPr lang="nl-NL" dirty="0" smtClean="0"/>
              <a:t>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2135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nl-NL" dirty="0" smtClean="0"/>
              <a:t>The display of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affective</a:t>
            </a:r>
            <a:r>
              <a:rPr lang="nl-NL" dirty="0" smtClean="0"/>
              <a:t> </a:t>
            </a:r>
            <a:r>
              <a:rPr lang="nl-NL" dirty="0" err="1" smtClean="0"/>
              <a:t>qualities</a:t>
            </a:r>
            <a:r>
              <a:rPr lang="nl-NL" dirty="0" smtClean="0"/>
              <a:t> without </a:t>
            </a:r>
            <a:r>
              <a:rPr lang="nl-NL" dirty="0" err="1" smtClean="0"/>
              <a:t>reference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humans</a:t>
            </a:r>
            <a:r>
              <a:rPr lang="nl-NL" dirty="0" smtClean="0"/>
              <a:t> (or </a:t>
            </a:r>
            <a:r>
              <a:rPr lang="nl-NL" dirty="0" err="1" smtClean="0"/>
              <a:t>something</a:t>
            </a:r>
            <a:r>
              <a:rPr lang="nl-NL" dirty="0" smtClean="0"/>
              <a:t> </a:t>
            </a:r>
            <a:r>
              <a:rPr lang="nl-NL" dirty="0" err="1" smtClean="0"/>
              <a:t>figurative</a:t>
            </a:r>
            <a:r>
              <a:rPr lang="nl-NL" dirty="0" smtClean="0"/>
              <a:t> at </a:t>
            </a:r>
            <a:r>
              <a:rPr lang="nl-NL" dirty="0" err="1" smtClean="0"/>
              <a:t>all</a:t>
            </a:r>
            <a:r>
              <a:rPr lang="nl-NL" dirty="0" smtClean="0"/>
              <a:t>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94332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2653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Thought</a:t>
            </a:r>
            <a:r>
              <a:rPr lang="nl-NL" dirty="0" smtClean="0"/>
              <a:t> experiment "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imitation</a:t>
            </a:r>
            <a:r>
              <a:rPr lang="nl-NL" dirty="0" smtClean="0"/>
              <a:t> game" </a:t>
            </a:r>
            <a:r>
              <a:rPr lang="nl-NL" dirty="0" err="1" smtClean="0"/>
              <a:t>by</a:t>
            </a:r>
            <a:r>
              <a:rPr lang="nl-NL" dirty="0" smtClean="0"/>
              <a:t> Alan Turing</a:t>
            </a:r>
          </a:p>
          <a:p>
            <a:endParaRPr lang="nl-NL" baseline="0" dirty="0" smtClean="0"/>
          </a:p>
          <a:p>
            <a:r>
              <a:rPr lang="nl-NL" baseline="0" dirty="0" err="1" smtClean="0"/>
              <a:t>Since</a:t>
            </a:r>
            <a:r>
              <a:rPr lang="nl-NL" baseline="0" dirty="0" smtClean="0"/>
              <a:t> 1990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test is </a:t>
            </a:r>
            <a:r>
              <a:rPr lang="nl-NL" baseline="0" dirty="0" err="1" smtClean="0"/>
              <a:t>done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under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name </a:t>
            </a:r>
            <a:r>
              <a:rPr lang="nl-NL" baseline="0" dirty="0" err="1" smtClean="0"/>
              <a:t>Loebner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Prize</a:t>
            </a:r>
            <a:r>
              <a:rPr lang="nl-NL" baseline="0" dirty="0" smtClean="0"/>
              <a:t>. The maximum </a:t>
            </a:r>
            <a:r>
              <a:rPr lang="nl-NL" baseline="0" dirty="0" err="1" smtClean="0"/>
              <a:t>prize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amount</a:t>
            </a:r>
            <a:r>
              <a:rPr lang="nl-NL" baseline="0" dirty="0" smtClean="0"/>
              <a:t> is $ 100,000. </a:t>
            </a:r>
            <a:r>
              <a:rPr lang="nl-NL" baseline="0" dirty="0" err="1" smtClean="0"/>
              <a:t>There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obligation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make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code public.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79071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67853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https</a:t>
            </a:r>
            <a:r>
              <a:rPr lang="nl-NL" dirty="0" smtClean="0"/>
              <a:t>://</a:t>
            </a:r>
            <a:r>
              <a:rPr lang="nl-NL" dirty="0" err="1" smtClean="0"/>
              <a:t>www.youtube.com</a:t>
            </a:r>
            <a:r>
              <a:rPr lang="nl-NL" dirty="0" smtClean="0"/>
              <a:t>/</a:t>
            </a:r>
            <a:r>
              <a:rPr lang="nl-NL" dirty="0" err="1" smtClean="0"/>
              <a:t>watch?v</a:t>
            </a:r>
            <a:r>
              <a:rPr lang="nl-NL" dirty="0" smtClean="0"/>
              <a:t>=</a:t>
            </a:r>
            <a:r>
              <a:rPr lang="nl-NL" dirty="0" err="1" smtClean="0"/>
              <a:t>HSKyHmjyrkA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err="1" smtClean="0"/>
              <a:t>https</a:t>
            </a:r>
            <a:r>
              <a:rPr lang="nl-NL" dirty="0" smtClean="0"/>
              <a:t>://</a:t>
            </a:r>
            <a:r>
              <a:rPr lang="nl-NL" dirty="0" err="1" smtClean="0"/>
              <a:t>www.youtube.com</a:t>
            </a:r>
            <a:r>
              <a:rPr lang="nl-NL" dirty="0" smtClean="0"/>
              <a:t>/</a:t>
            </a:r>
            <a:r>
              <a:rPr lang="nl-NL" dirty="0" err="1" smtClean="0"/>
              <a:t>watch?v</a:t>
            </a:r>
            <a:r>
              <a:rPr lang="nl-NL" dirty="0" smtClean="0"/>
              <a:t>=5N0IonPOy-I (</a:t>
            </a:r>
            <a:r>
              <a:rPr lang="nl-NL" dirty="0" err="1" smtClean="0"/>
              <a:t>lecture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Theo Jansen)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7560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https</a:t>
            </a:r>
            <a:r>
              <a:rPr lang="nl-NL" dirty="0" smtClean="0"/>
              <a:t>://</a:t>
            </a:r>
            <a:r>
              <a:rPr lang="nl-NL" dirty="0" err="1" smtClean="0"/>
              <a:t>www.youtube.com</a:t>
            </a:r>
            <a:r>
              <a:rPr lang="nl-NL" dirty="0" smtClean="0"/>
              <a:t>/</a:t>
            </a:r>
            <a:r>
              <a:rPr lang="nl-NL" dirty="0" err="1" smtClean="0"/>
              <a:t>watch?v</a:t>
            </a:r>
            <a:r>
              <a:rPr lang="nl-NL" dirty="0" smtClean="0"/>
              <a:t>=C2vgICfQawE (starts at 1:08)</a:t>
            </a:r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Interview </a:t>
            </a:r>
            <a:r>
              <a:rPr lang="nl-NL" dirty="0" err="1" smtClean="0"/>
              <a:t>with</a:t>
            </a:r>
            <a:r>
              <a:rPr lang="nl-NL" baseline="0" dirty="0" smtClean="0"/>
              <a:t> John </a:t>
            </a:r>
            <a:r>
              <a:rPr lang="nl-NL" baseline="0" dirty="0" err="1" smtClean="0"/>
              <a:t>Conway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himself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hero</a:t>
            </a:r>
            <a:r>
              <a:rPr lang="nl-NL" baseline="0" dirty="0" smtClean="0"/>
              <a:t>)</a:t>
            </a:r>
            <a:endParaRPr lang="nl-NL" dirty="0" smtClean="0"/>
          </a:p>
          <a:p>
            <a:r>
              <a:rPr lang="nl-NL" dirty="0" err="1" smtClean="0"/>
              <a:t>https</a:t>
            </a:r>
            <a:r>
              <a:rPr lang="nl-NL" dirty="0" smtClean="0"/>
              <a:t>://</a:t>
            </a:r>
            <a:r>
              <a:rPr lang="nl-NL" dirty="0" err="1" smtClean="0"/>
              <a:t>www.youtube.com</a:t>
            </a:r>
            <a:r>
              <a:rPr lang="nl-NL" dirty="0" smtClean="0"/>
              <a:t>/</a:t>
            </a:r>
            <a:r>
              <a:rPr lang="nl-NL" dirty="0" err="1" smtClean="0"/>
              <a:t>watch?v</a:t>
            </a:r>
            <a:r>
              <a:rPr lang="nl-NL" dirty="0" smtClean="0"/>
              <a:t>=R9Plq-D1gEk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826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Separation</a:t>
            </a:r>
            <a:r>
              <a:rPr lang="nl-NL" dirty="0" smtClean="0"/>
              <a:t>: </a:t>
            </a:r>
            <a:r>
              <a:rPr lang="nl-NL" dirty="0" err="1" smtClean="0"/>
              <a:t>steer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avoid</a:t>
            </a:r>
            <a:r>
              <a:rPr lang="nl-NL" dirty="0" smtClean="0"/>
              <a:t> </a:t>
            </a:r>
            <a:r>
              <a:rPr lang="nl-NL" dirty="0" err="1" smtClean="0"/>
              <a:t>crowding</a:t>
            </a:r>
            <a:r>
              <a:rPr lang="nl-NL" dirty="0" smtClean="0"/>
              <a:t> </a:t>
            </a:r>
            <a:r>
              <a:rPr lang="nl-NL" dirty="0" err="1" smtClean="0"/>
              <a:t>local</a:t>
            </a:r>
            <a:r>
              <a:rPr lang="nl-NL" dirty="0" smtClean="0"/>
              <a:t> </a:t>
            </a:r>
            <a:r>
              <a:rPr lang="nl-NL" dirty="0" err="1" smtClean="0"/>
              <a:t>flockmates</a:t>
            </a:r>
            <a:endParaRPr lang="nl-NL" dirty="0" smtClean="0"/>
          </a:p>
          <a:p>
            <a:r>
              <a:rPr lang="nl-NL" dirty="0" err="1" smtClean="0"/>
              <a:t>Alignment</a:t>
            </a:r>
            <a:r>
              <a:rPr lang="nl-NL" dirty="0" smtClean="0"/>
              <a:t>: </a:t>
            </a:r>
            <a:r>
              <a:rPr lang="nl-NL" dirty="0" err="1" smtClean="0"/>
              <a:t>steer</a:t>
            </a:r>
            <a:r>
              <a:rPr lang="nl-NL" dirty="0" smtClean="0"/>
              <a:t> </a:t>
            </a:r>
            <a:r>
              <a:rPr lang="nl-NL" dirty="0" err="1" smtClean="0"/>
              <a:t>towards</a:t>
            </a:r>
            <a:r>
              <a:rPr lang="nl-NL" dirty="0" smtClean="0"/>
              <a:t> the </a:t>
            </a:r>
            <a:r>
              <a:rPr lang="nl-NL" dirty="0" err="1" smtClean="0"/>
              <a:t>average</a:t>
            </a:r>
            <a:r>
              <a:rPr lang="nl-NL" dirty="0" smtClean="0"/>
              <a:t> </a:t>
            </a:r>
            <a:r>
              <a:rPr lang="nl-NL" dirty="0" err="1" smtClean="0"/>
              <a:t>heading</a:t>
            </a:r>
            <a:r>
              <a:rPr lang="nl-NL" dirty="0" smtClean="0"/>
              <a:t> of </a:t>
            </a:r>
            <a:r>
              <a:rPr lang="nl-NL" dirty="0" err="1" smtClean="0"/>
              <a:t>local</a:t>
            </a:r>
            <a:r>
              <a:rPr lang="nl-NL" dirty="0" smtClean="0"/>
              <a:t> </a:t>
            </a:r>
            <a:r>
              <a:rPr lang="nl-NL" dirty="0" err="1" smtClean="0"/>
              <a:t>flockmates</a:t>
            </a:r>
            <a:endParaRPr lang="nl-NL" dirty="0" smtClean="0"/>
          </a:p>
          <a:p>
            <a:r>
              <a:rPr lang="nl-NL" dirty="0" err="1" smtClean="0"/>
              <a:t>Cohesion</a:t>
            </a:r>
            <a:r>
              <a:rPr lang="nl-NL" dirty="0" smtClean="0"/>
              <a:t>: </a:t>
            </a:r>
            <a:r>
              <a:rPr lang="nl-NL" dirty="0" err="1" smtClean="0"/>
              <a:t>steer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move </a:t>
            </a:r>
            <a:r>
              <a:rPr lang="nl-NL" dirty="0" err="1" smtClean="0"/>
              <a:t>toward</a:t>
            </a:r>
            <a:r>
              <a:rPr lang="nl-NL" dirty="0" smtClean="0"/>
              <a:t> the </a:t>
            </a:r>
            <a:r>
              <a:rPr lang="nl-NL" dirty="0" err="1" smtClean="0"/>
              <a:t>average</a:t>
            </a:r>
            <a:r>
              <a:rPr lang="nl-NL" dirty="0" smtClean="0"/>
              <a:t> </a:t>
            </a:r>
            <a:r>
              <a:rPr lang="nl-NL" dirty="0" err="1" smtClean="0"/>
              <a:t>position</a:t>
            </a:r>
            <a:r>
              <a:rPr lang="nl-NL" dirty="0" smtClean="0"/>
              <a:t> of </a:t>
            </a:r>
            <a:r>
              <a:rPr lang="nl-NL" dirty="0" err="1" smtClean="0"/>
              <a:t>local</a:t>
            </a:r>
            <a:r>
              <a:rPr lang="nl-NL" dirty="0" smtClean="0"/>
              <a:t> </a:t>
            </a:r>
            <a:r>
              <a:rPr lang="nl-NL" dirty="0" err="1" smtClean="0"/>
              <a:t>flockmates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http://www.red3d.com/</a:t>
            </a:r>
            <a:r>
              <a:rPr lang="nl-NL" dirty="0" err="1" smtClean="0"/>
              <a:t>cwr</a:t>
            </a:r>
            <a:r>
              <a:rPr lang="nl-NL" dirty="0" smtClean="0"/>
              <a:t>/</a:t>
            </a:r>
            <a:r>
              <a:rPr lang="nl-NL" dirty="0" err="1" smtClean="0"/>
              <a:t>boids</a:t>
            </a:r>
            <a:r>
              <a:rPr lang="nl-NL" dirty="0" smtClean="0"/>
              <a:t>/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232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technique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Craig</a:t>
            </a:r>
            <a:r>
              <a:rPr lang="nl-NL" dirty="0" smtClean="0"/>
              <a:t> </a:t>
            </a:r>
            <a:r>
              <a:rPr lang="nl-NL" dirty="0" err="1" smtClean="0"/>
              <a:t>Reynolds</a:t>
            </a:r>
            <a:r>
              <a:rPr lang="nl-NL" dirty="0" smtClean="0"/>
              <a:t> </a:t>
            </a:r>
            <a:r>
              <a:rPr lang="nl-NL" dirty="0" err="1" smtClean="0"/>
              <a:t>came</a:t>
            </a:r>
            <a:r>
              <a:rPr lang="nl-NL" dirty="0" smtClean="0"/>
              <a:t> up </a:t>
            </a:r>
            <a:r>
              <a:rPr lang="nl-NL" dirty="0" err="1" smtClean="0"/>
              <a:t>with</a:t>
            </a:r>
            <a:r>
              <a:rPr lang="nl-NL" dirty="0" smtClean="0"/>
              <a:t> was later </a:t>
            </a:r>
            <a:r>
              <a:rPr lang="nl-NL" dirty="0" err="1" smtClean="0"/>
              <a:t>applied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perfected</a:t>
            </a:r>
            <a:r>
              <a:rPr lang="nl-NL" dirty="0" smtClean="0"/>
              <a:t> in </a:t>
            </a:r>
            <a:r>
              <a:rPr lang="nl-NL" dirty="0" err="1" smtClean="0"/>
              <a:t>many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 films </a:t>
            </a:r>
            <a:r>
              <a:rPr lang="nl-NL" dirty="0" err="1" smtClean="0"/>
              <a:t>and</a:t>
            </a:r>
            <a:r>
              <a:rPr lang="nl-NL" dirty="0" smtClean="0"/>
              <a:t> games.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232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7319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We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just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terms</a:t>
            </a:r>
            <a:r>
              <a:rPr lang="nl-NL" dirty="0" smtClean="0"/>
              <a:t> "thinking" </a:t>
            </a:r>
            <a:r>
              <a:rPr lang="nl-NL" dirty="0" err="1" smtClean="0"/>
              <a:t>and</a:t>
            </a:r>
            <a:r>
              <a:rPr lang="nl-NL" dirty="0" smtClean="0"/>
              <a:t> "intelligence" </a:t>
            </a:r>
            <a:r>
              <a:rPr lang="nl-NL" dirty="0" err="1" smtClean="0"/>
              <a:t>for</a:t>
            </a:r>
            <a:r>
              <a:rPr lang="nl-NL" dirty="0" smtClean="0"/>
              <a:t> machines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expect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definitions</a:t>
            </a:r>
            <a:r>
              <a:rPr lang="nl-NL" dirty="0" smtClean="0"/>
              <a:t> of </a:t>
            </a:r>
            <a:r>
              <a:rPr lang="nl-NL" dirty="0" err="1" smtClean="0"/>
              <a:t>those</a:t>
            </a:r>
            <a:r>
              <a:rPr lang="nl-NL" dirty="0" smtClean="0"/>
              <a:t> </a:t>
            </a:r>
            <a:r>
              <a:rPr lang="nl-NL" dirty="0" err="1" smtClean="0"/>
              <a:t>terms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remain</a:t>
            </a:r>
            <a:r>
              <a:rPr lang="nl-NL" dirty="0" smtClean="0"/>
              <a:t> </a:t>
            </a:r>
            <a:r>
              <a:rPr lang="nl-NL" dirty="0" err="1" smtClean="0"/>
              <a:t>useful</a:t>
            </a:r>
            <a:r>
              <a:rPr lang="nl-NL" dirty="0" smtClean="0"/>
              <a:t>. His second question was </a:t>
            </a:r>
            <a:r>
              <a:rPr lang="nl-NL" dirty="0" err="1" smtClean="0"/>
              <a:t>contained</a:t>
            </a:r>
            <a:r>
              <a:rPr lang="nl-NL" dirty="0" smtClean="0"/>
              <a:t> in "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imitation</a:t>
            </a:r>
            <a:r>
              <a:rPr lang="nl-NL" dirty="0" smtClean="0"/>
              <a:t> game”</a:t>
            </a:r>
          </a:p>
          <a:p>
            <a:endParaRPr lang="nl-NL" baseline="0" dirty="0" smtClean="0"/>
          </a:p>
          <a:p>
            <a:endParaRPr lang="nl-NL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http://</a:t>
            </a:r>
            <a:r>
              <a:rPr lang="nl-NL" dirty="0" err="1" smtClean="0"/>
              <a:t>www.loebner.net</a:t>
            </a:r>
            <a:r>
              <a:rPr lang="nl-NL" dirty="0" smtClean="0"/>
              <a:t>/</a:t>
            </a:r>
            <a:r>
              <a:rPr lang="nl-NL" dirty="0" err="1" smtClean="0"/>
              <a:t>Prizef</a:t>
            </a:r>
            <a:r>
              <a:rPr lang="nl-NL" dirty="0" smtClean="0"/>
              <a:t>/</a:t>
            </a:r>
            <a:r>
              <a:rPr lang="nl-NL" dirty="0" err="1" smtClean="0"/>
              <a:t>TuringArticle.html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3745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Thinking as a person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also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his thinking as a </a:t>
            </a:r>
            <a:r>
              <a:rPr lang="nl-NL" dirty="0" err="1" smtClean="0"/>
              <a:t>natural</a:t>
            </a:r>
            <a:r>
              <a:rPr lang="nl-NL" dirty="0" smtClean="0"/>
              <a:t> </a:t>
            </a:r>
            <a:r>
              <a:rPr lang="nl-NL" dirty="0" err="1" smtClean="0"/>
              <a:t>being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DC949-B2D6-AB4F-952D-2094A6B3C9E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3967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Klik om de 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Titelstijl van model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595360" cy="822960"/>
          </a:xfrm>
          <a:prstGeom prst="rect">
            <a:avLst/>
          </a:prstGeom>
          <a:noFill/>
          <a:ln>
            <a:noFill/>
          </a:ln>
        </p:spPr>
        <p:txBody>
          <a:bodyPr lIns="82283" tIns="82283" rIns="82283" bIns="82283" anchor="t" anchorCtr="0"/>
          <a:lstStyle>
            <a:lvl1pPr>
              <a:spcBef>
                <a:spcPts val="0"/>
              </a:spcBef>
              <a:buSzPct val="99224"/>
              <a:defRPr sz="3800"/>
            </a:lvl1pPr>
            <a:lvl2pPr>
              <a:spcBef>
                <a:spcPts val="0"/>
              </a:spcBef>
              <a:buSzPct val="99224"/>
              <a:defRPr sz="3800"/>
            </a:lvl2pPr>
            <a:lvl3pPr>
              <a:spcBef>
                <a:spcPts val="0"/>
              </a:spcBef>
              <a:buSzPct val="99224"/>
              <a:defRPr sz="3800"/>
            </a:lvl3pPr>
            <a:lvl4pPr>
              <a:spcBef>
                <a:spcPts val="0"/>
              </a:spcBef>
              <a:buSzPct val="99224"/>
              <a:defRPr sz="3800"/>
            </a:lvl4pPr>
            <a:lvl5pPr>
              <a:spcBef>
                <a:spcPts val="0"/>
              </a:spcBef>
              <a:buSzPct val="99224"/>
              <a:defRPr sz="3800"/>
            </a:lvl5pPr>
            <a:lvl6pPr>
              <a:spcBef>
                <a:spcPts val="0"/>
              </a:spcBef>
              <a:buSzPct val="99224"/>
              <a:defRPr sz="3800"/>
            </a:lvl6pPr>
            <a:lvl7pPr>
              <a:spcBef>
                <a:spcPts val="0"/>
              </a:spcBef>
              <a:buSzPct val="99224"/>
              <a:defRPr sz="3800"/>
            </a:lvl7pPr>
            <a:lvl8pPr>
              <a:spcBef>
                <a:spcPts val="0"/>
              </a:spcBef>
              <a:buSzPct val="99224"/>
              <a:defRPr sz="3800"/>
            </a:lvl8pPr>
            <a:lvl9pPr>
              <a:spcBef>
                <a:spcPts val="0"/>
              </a:spcBef>
              <a:buSzPct val="99224"/>
              <a:defRPr sz="3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274320" y="1645921"/>
            <a:ext cx="8595360" cy="4937759"/>
          </a:xfrm>
          <a:prstGeom prst="rect">
            <a:avLst/>
          </a:prstGeom>
          <a:noFill/>
          <a:ln>
            <a:noFill/>
          </a:ln>
        </p:spPr>
        <p:txBody>
          <a:bodyPr lIns="82283" tIns="82283" rIns="82283" bIns="82283" anchor="t" anchorCtr="0"/>
          <a:lstStyle>
            <a:lvl1pPr>
              <a:spcBef>
                <a:spcPts val="0"/>
              </a:spcBef>
              <a:buSzPct val="98765"/>
              <a:defRPr sz="2400"/>
            </a:lvl1pPr>
            <a:lvl2pPr>
              <a:spcBef>
                <a:spcPts val="0"/>
              </a:spcBef>
              <a:buSzPct val="98765"/>
              <a:defRPr sz="2400"/>
            </a:lvl2pPr>
            <a:lvl3pPr>
              <a:spcBef>
                <a:spcPts val="0"/>
              </a:spcBef>
              <a:buSzPct val="98765"/>
              <a:defRPr sz="2400"/>
            </a:lvl3pPr>
            <a:lvl4pPr>
              <a:spcBef>
                <a:spcPts val="0"/>
              </a:spcBef>
              <a:buSzPct val="98765"/>
              <a:defRPr sz="2400"/>
            </a:lvl4pPr>
            <a:lvl5pPr>
              <a:spcBef>
                <a:spcPts val="0"/>
              </a:spcBef>
              <a:buSzPct val="98765"/>
              <a:defRPr sz="2400"/>
            </a:lvl5pPr>
            <a:lvl6pPr>
              <a:spcBef>
                <a:spcPts val="0"/>
              </a:spcBef>
              <a:buSzPct val="98765"/>
              <a:defRPr sz="2400"/>
            </a:lvl6pPr>
            <a:lvl7pPr>
              <a:spcBef>
                <a:spcPts val="0"/>
              </a:spcBef>
              <a:buSzPct val="98765"/>
              <a:defRPr sz="2400"/>
            </a:lvl7pPr>
            <a:lvl8pPr>
              <a:spcBef>
                <a:spcPts val="0"/>
              </a:spcBef>
              <a:buSzPct val="98765"/>
              <a:defRPr sz="2400"/>
            </a:lvl8pPr>
            <a:lvl9pPr>
              <a:spcBef>
                <a:spcPts val="0"/>
              </a:spcBef>
              <a:buSzPct val="98765"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4619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Titelstijl van model bewerken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Sleep de afbeelding naar de tijdelijke aanduiding of 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fkxdFwu8yE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9P20HuX7mo" TargetMode="Externa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hyperlink" Target="https://www.youtube.com/watch?v=ilmDN2e_Flc" TargetMode="External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hyperlink" Target="https://www.youtube.com/watch?v=pkpWCu1k0ZI" TargetMode="External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eg"/><Relationship Id="rId5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SKyHmjyrkA" TargetMode="External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371600" y="6082412"/>
            <a:ext cx="6400800" cy="489937"/>
          </a:xfrm>
        </p:spPr>
        <p:txBody>
          <a:bodyPr>
            <a:normAutofit/>
          </a:bodyPr>
          <a:lstStyle/>
          <a:p>
            <a:r>
              <a:rPr lang="en-GB" sz="1800" dirty="0" smtClean="0">
                <a:latin typeface="Avenir Light"/>
                <a:cs typeface="Avenir Light"/>
              </a:rPr>
              <a:t>HCI-technologies</a:t>
            </a:r>
            <a:endParaRPr lang="en-GB" sz="1800" dirty="0">
              <a:latin typeface="Avenir Light"/>
              <a:cs typeface="Avenir Light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028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9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170307"/>
          </a:xfrm>
          <a:prstGeom prst="rect">
            <a:avLst/>
          </a:prstGeom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4715566"/>
            <a:ext cx="8229600" cy="1855304"/>
          </a:xfrm>
        </p:spPr>
        <p:txBody>
          <a:bodyPr/>
          <a:lstStyle/>
          <a:p>
            <a:pPr marL="0" indent="0" algn="ctr">
              <a:buNone/>
            </a:pPr>
            <a:r>
              <a:rPr lang="nl-NL" i="1" dirty="0">
                <a:latin typeface="Avenir Light"/>
                <a:cs typeface="Avenir Light"/>
              </a:rPr>
              <a:t>"The </a:t>
            </a:r>
            <a:r>
              <a:rPr lang="nl-NL" i="1" dirty="0" err="1">
                <a:latin typeface="Avenir Light"/>
                <a:cs typeface="Avenir Light"/>
              </a:rPr>
              <a:t>credibility</a:t>
            </a:r>
            <a:r>
              <a:rPr lang="nl-NL" i="1" dirty="0">
                <a:latin typeface="Avenir Light"/>
                <a:cs typeface="Avenir Light"/>
              </a:rPr>
              <a:t> of </a:t>
            </a:r>
            <a:r>
              <a:rPr lang="nl-NL" i="1" dirty="0" err="1">
                <a:latin typeface="Avenir Light"/>
                <a:cs typeface="Avenir Light"/>
              </a:rPr>
              <a:t>an</a:t>
            </a:r>
            <a:r>
              <a:rPr lang="nl-NL" i="1" dirty="0">
                <a:latin typeface="Avenir Light"/>
                <a:cs typeface="Avenir Light"/>
              </a:rPr>
              <a:t> </a:t>
            </a:r>
            <a:r>
              <a:rPr lang="nl-NL" i="1" dirty="0" err="1">
                <a:latin typeface="Avenir Light"/>
                <a:cs typeface="Avenir Light"/>
              </a:rPr>
              <a:t>artificial</a:t>
            </a:r>
            <a:r>
              <a:rPr lang="nl-NL" i="1" dirty="0">
                <a:latin typeface="Avenir Light"/>
                <a:cs typeface="Avenir Light"/>
              </a:rPr>
              <a:t> </a:t>
            </a:r>
            <a:r>
              <a:rPr lang="nl-NL" i="1" dirty="0" err="1">
                <a:latin typeface="Avenir Light"/>
                <a:cs typeface="Avenir Light"/>
              </a:rPr>
              <a:t>creature</a:t>
            </a:r>
            <a:r>
              <a:rPr lang="nl-NL" i="1" dirty="0">
                <a:latin typeface="Avenir Light"/>
                <a:cs typeface="Avenir Light"/>
              </a:rPr>
              <a:t> is </a:t>
            </a:r>
            <a:r>
              <a:rPr lang="nl-NL" i="1" dirty="0" err="1">
                <a:latin typeface="Avenir Light"/>
                <a:cs typeface="Avenir Light"/>
              </a:rPr>
              <a:t>based</a:t>
            </a:r>
            <a:r>
              <a:rPr lang="nl-NL" i="1" dirty="0">
                <a:latin typeface="Avenir Light"/>
                <a:cs typeface="Avenir Light"/>
              </a:rPr>
              <a:t> on </a:t>
            </a:r>
            <a:r>
              <a:rPr lang="nl-NL" i="1" dirty="0" err="1">
                <a:latin typeface="Avenir Light"/>
                <a:cs typeface="Avenir Light"/>
              </a:rPr>
              <a:t>the</a:t>
            </a:r>
            <a:r>
              <a:rPr lang="nl-NL" i="1" dirty="0">
                <a:latin typeface="Avenir Light"/>
                <a:cs typeface="Avenir Light"/>
              </a:rPr>
              <a:t> </a:t>
            </a:r>
            <a:r>
              <a:rPr lang="nl-NL" i="1" dirty="0" err="1">
                <a:latin typeface="Avenir Light"/>
                <a:cs typeface="Avenir Light"/>
              </a:rPr>
              <a:t>value</a:t>
            </a:r>
            <a:r>
              <a:rPr lang="nl-NL" i="1" dirty="0">
                <a:latin typeface="Avenir Light"/>
                <a:cs typeface="Avenir Light"/>
              </a:rPr>
              <a:t> we </a:t>
            </a:r>
            <a:r>
              <a:rPr lang="nl-NL" i="1" dirty="0" err="1">
                <a:latin typeface="Avenir Light"/>
                <a:cs typeface="Avenir Light"/>
              </a:rPr>
              <a:t>attribute</a:t>
            </a:r>
            <a:r>
              <a:rPr lang="nl-NL" i="1" dirty="0">
                <a:latin typeface="Avenir Light"/>
                <a:cs typeface="Avenir Light"/>
              </a:rPr>
              <a:t> </a:t>
            </a:r>
            <a:r>
              <a:rPr lang="nl-NL" i="1" dirty="0" err="1">
                <a:latin typeface="Avenir Light"/>
                <a:cs typeface="Avenir Light"/>
              </a:rPr>
              <a:t>to</a:t>
            </a:r>
            <a:r>
              <a:rPr lang="nl-NL" i="1" dirty="0">
                <a:latin typeface="Avenir Light"/>
                <a:cs typeface="Avenir Light"/>
              </a:rPr>
              <a:t> </a:t>
            </a:r>
            <a:r>
              <a:rPr lang="nl-NL" i="1" dirty="0" err="1">
                <a:latin typeface="Avenir Light"/>
                <a:cs typeface="Avenir Light"/>
              </a:rPr>
              <a:t>it</a:t>
            </a:r>
            <a:r>
              <a:rPr lang="nl-NL" i="1" dirty="0">
                <a:latin typeface="Avenir Light"/>
                <a:cs typeface="Avenir Light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60942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6009" y="6298394"/>
            <a:ext cx="8229600" cy="48198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l-NL" sz="1800" dirty="0" smtClean="0">
                <a:latin typeface="Avenir Light"/>
                <a:cs typeface="Avenir Light"/>
              </a:rPr>
              <a:t>PARO: </a:t>
            </a:r>
            <a:r>
              <a:rPr lang="nl-NL" sz="1800" dirty="0" err="1" smtClean="0">
                <a:latin typeface="Avenir Light"/>
                <a:cs typeface="Avenir Light"/>
              </a:rPr>
              <a:t>Artificial</a:t>
            </a:r>
            <a:r>
              <a:rPr lang="nl-NL" sz="1800" dirty="0" smtClean="0">
                <a:latin typeface="Avenir Light"/>
                <a:cs typeface="Avenir Light"/>
              </a:rPr>
              <a:t> </a:t>
            </a:r>
            <a:r>
              <a:rPr lang="nl-NL" sz="1800" dirty="0" err="1" smtClean="0">
                <a:latin typeface="Avenir Light"/>
                <a:cs typeface="Avenir Light"/>
              </a:rPr>
              <a:t>companion</a:t>
            </a:r>
            <a:r>
              <a:rPr lang="nl-NL" sz="1800" dirty="0" smtClean="0">
                <a:latin typeface="Avenir Light"/>
                <a:cs typeface="Avenir Light"/>
              </a:rPr>
              <a:t> </a:t>
            </a:r>
            <a:r>
              <a:rPr lang="nl-NL" sz="1800" dirty="0" err="1" smtClean="0">
                <a:latin typeface="Avenir Light"/>
                <a:cs typeface="Avenir Light"/>
              </a:rPr>
              <a:t>for</a:t>
            </a:r>
            <a:r>
              <a:rPr lang="nl-NL" sz="1800" dirty="0" smtClean="0">
                <a:latin typeface="Avenir Light"/>
                <a:cs typeface="Avenir Light"/>
              </a:rPr>
              <a:t> </a:t>
            </a:r>
            <a:r>
              <a:rPr lang="nl-NL" sz="1800" dirty="0" err="1" smtClean="0">
                <a:latin typeface="Avenir Light"/>
                <a:cs typeface="Avenir Light"/>
              </a:rPr>
              <a:t>the</a:t>
            </a:r>
            <a:r>
              <a:rPr lang="nl-NL" sz="1800" dirty="0" smtClean="0">
                <a:latin typeface="Avenir Light"/>
                <a:cs typeface="Avenir Light"/>
              </a:rPr>
              <a:t> </a:t>
            </a:r>
            <a:r>
              <a:rPr lang="nl-NL" sz="1800" dirty="0" err="1" smtClean="0">
                <a:latin typeface="Avenir Light"/>
                <a:cs typeface="Avenir Light"/>
              </a:rPr>
              <a:t>elderly</a:t>
            </a:r>
            <a:endParaRPr lang="nl-NL" sz="1800" dirty="0">
              <a:latin typeface="Avenir Light"/>
              <a:cs typeface="Avenir Light"/>
            </a:endParaRPr>
          </a:p>
        </p:txBody>
      </p:sp>
      <p:pic>
        <p:nvPicPr>
          <p:cNvPr id="4" name="Afbeelding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7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latin typeface="Avenir Light"/>
                <a:cs typeface="Avenir Light"/>
              </a:rPr>
              <a:t>Affective</a:t>
            </a:r>
            <a:r>
              <a:rPr lang="nl-NL" dirty="0" smtClean="0">
                <a:latin typeface="Avenir Light"/>
                <a:cs typeface="Avenir Light"/>
              </a:rPr>
              <a:t> Computing</a:t>
            </a:r>
            <a:endParaRPr lang="nl-NL" dirty="0">
              <a:latin typeface="Avenir Light"/>
              <a:cs typeface="Avenir Ligh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32475" y="1600200"/>
            <a:ext cx="8911525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 smtClean="0">
                <a:latin typeface="Avenir Light"/>
                <a:cs typeface="Avenir Light"/>
              </a:rPr>
              <a:t>“Computing </a:t>
            </a:r>
            <a:r>
              <a:rPr lang="en-US" i="1" dirty="0">
                <a:latin typeface="Avenir Light"/>
                <a:cs typeface="Avenir Light"/>
              </a:rPr>
              <a:t>that relates to, arises from, or deliberately influences </a:t>
            </a:r>
            <a:r>
              <a:rPr lang="en-US" i="1" dirty="0" smtClean="0">
                <a:latin typeface="Avenir Light"/>
                <a:cs typeface="Avenir Light"/>
              </a:rPr>
              <a:t>emotions.”</a:t>
            </a:r>
          </a:p>
          <a:p>
            <a:pPr marL="0" indent="0" algn="r">
              <a:buNone/>
            </a:pPr>
            <a:r>
              <a:rPr lang="nl-NL" sz="1800" dirty="0">
                <a:latin typeface="Avenir Light"/>
                <a:cs typeface="Avenir Light"/>
              </a:rPr>
              <a:t>Rosalind </a:t>
            </a:r>
            <a:r>
              <a:rPr lang="nl-NL" sz="1800" dirty="0" err="1">
                <a:latin typeface="Avenir Light"/>
                <a:cs typeface="Avenir Light"/>
              </a:rPr>
              <a:t>Picard</a:t>
            </a:r>
            <a:endParaRPr lang="nl-NL" sz="1800" dirty="0">
              <a:latin typeface="Avenir Light"/>
              <a:cs typeface="Avenir Light"/>
            </a:endParaRPr>
          </a:p>
          <a:p>
            <a:pPr lvl="1"/>
            <a:endParaRPr lang="nl-NL" i="1" dirty="0" smtClean="0">
              <a:latin typeface="Avenir Light"/>
              <a:cs typeface="Avenir Light"/>
            </a:endParaRPr>
          </a:p>
          <a:p>
            <a:pPr lvl="1"/>
            <a:endParaRPr lang="nl-NL" i="1" dirty="0" smtClean="0">
              <a:latin typeface="Avenir Light"/>
              <a:cs typeface="Avenir Light"/>
            </a:endParaRPr>
          </a:p>
          <a:p>
            <a:pPr marL="57150" indent="0">
              <a:buNone/>
            </a:pPr>
            <a:r>
              <a:rPr lang="nl-NL" sz="2200" dirty="0" err="1" smtClean="0">
                <a:latin typeface="Avenir Light"/>
                <a:cs typeface="Avenir Light"/>
              </a:rPr>
              <a:t>Emotion</a:t>
            </a:r>
            <a:r>
              <a:rPr lang="nl-NL" sz="2200" dirty="0" smtClean="0">
                <a:latin typeface="Avenir Light"/>
                <a:cs typeface="Avenir Light"/>
              </a:rPr>
              <a:t>	</a:t>
            </a:r>
            <a:r>
              <a:rPr lang="nl-NL" sz="2200" dirty="0">
                <a:latin typeface="Avenir Light"/>
                <a:cs typeface="Avenir Light"/>
              </a:rPr>
              <a:t>: </a:t>
            </a:r>
            <a:r>
              <a:rPr lang="nl-NL" sz="2200" dirty="0" smtClean="0">
                <a:latin typeface="Avenir Light"/>
                <a:cs typeface="Avenir Light"/>
              </a:rPr>
              <a:t>Short </a:t>
            </a:r>
            <a:r>
              <a:rPr lang="nl-NL" sz="2200" dirty="0" err="1" smtClean="0">
                <a:latin typeface="Avenir Light"/>
                <a:cs typeface="Avenir Light"/>
              </a:rPr>
              <a:t>duration</a:t>
            </a:r>
            <a:r>
              <a:rPr lang="nl-NL" sz="2200" dirty="0" smtClean="0">
                <a:latin typeface="Avenir Light"/>
                <a:cs typeface="Avenir Light"/>
              </a:rPr>
              <a:t>, </a:t>
            </a:r>
            <a:r>
              <a:rPr lang="nl-NL" sz="2200" dirty="0">
                <a:latin typeface="Avenir Light"/>
                <a:cs typeface="Avenir Light"/>
              </a:rPr>
              <a:t>intense, </a:t>
            </a:r>
            <a:r>
              <a:rPr lang="nl-NL" sz="2200" dirty="0" err="1">
                <a:latin typeface="Avenir Light"/>
                <a:cs typeface="Avenir Light"/>
              </a:rPr>
              <a:t>focused</a:t>
            </a:r>
            <a:r>
              <a:rPr lang="nl-NL" sz="2200" dirty="0">
                <a:latin typeface="Avenir Light"/>
                <a:cs typeface="Avenir Light"/>
              </a:rPr>
              <a:t> on object or </a:t>
            </a:r>
            <a:r>
              <a:rPr lang="nl-NL" sz="2200" dirty="0" err="1">
                <a:latin typeface="Avenir Light"/>
                <a:cs typeface="Avenir Light"/>
              </a:rPr>
              <a:t>situation</a:t>
            </a:r>
            <a:endParaRPr lang="nl-NL" sz="2200" dirty="0" smtClean="0">
              <a:latin typeface="Avenir Light"/>
              <a:cs typeface="Avenir Light"/>
            </a:endParaRPr>
          </a:p>
          <a:p>
            <a:pPr marL="57150" indent="0">
              <a:buNone/>
            </a:pPr>
            <a:r>
              <a:rPr lang="nl-NL" sz="2200" dirty="0" err="1" smtClean="0">
                <a:latin typeface="Avenir Light"/>
                <a:cs typeface="Avenir Light"/>
              </a:rPr>
              <a:t>Mood</a:t>
            </a:r>
            <a:r>
              <a:rPr lang="nl-NL" sz="2200" dirty="0" smtClean="0">
                <a:latin typeface="Avenir Light"/>
                <a:cs typeface="Avenir Light"/>
              </a:rPr>
              <a:t>		: Long </a:t>
            </a:r>
            <a:r>
              <a:rPr lang="nl-NL" sz="2200" dirty="0" err="1" smtClean="0">
                <a:latin typeface="Avenir Light"/>
                <a:cs typeface="Avenir Light"/>
              </a:rPr>
              <a:t>duration</a:t>
            </a:r>
            <a:r>
              <a:rPr lang="nl-NL" sz="2200" dirty="0" smtClean="0">
                <a:latin typeface="Avenir Light"/>
                <a:cs typeface="Avenir Light"/>
              </a:rPr>
              <a:t>, </a:t>
            </a:r>
            <a:r>
              <a:rPr lang="nl-NL" sz="2200" dirty="0" err="1" smtClean="0">
                <a:latin typeface="Avenir Light"/>
                <a:cs typeface="Avenir Light"/>
              </a:rPr>
              <a:t>not</a:t>
            </a:r>
            <a:r>
              <a:rPr lang="nl-NL" sz="2200" dirty="0" smtClean="0">
                <a:latin typeface="Avenir Light"/>
                <a:cs typeface="Avenir Light"/>
              </a:rPr>
              <a:t> intense, </a:t>
            </a:r>
            <a:r>
              <a:rPr lang="nl-NL" sz="2200" dirty="0" err="1" smtClean="0">
                <a:latin typeface="Avenir Light"/>
                <a:cs typeface="Avenir Light"/>
              </a:rPr>
              <a:t>unfocussed</a:t>
            </a:r>
            <a:endParaRPr lang="nl-NL" sz="2200" dirty="0" smtClean="0">
              <a:latin typeface="Avenir Light"/>
              <a:cs typeface="Avenir Light"/>
            </a:endParaRPr>
          </a:p>
          <a:p>
            <a:pPr marL="57150" indent="0">
              <a:buNone/>
            </a:pPr>
            <a:endParaRPr lang="nl-NL" sz="2200" dirty="0" smtClean="0">
              <a:latin typeface="Avenir Light"/>
              <a:cs typeface="Avenir Light"/>
            </a:endParaRPr>
          </a:p>
          <a:p>
            <a:pPr marL="57150" indent="0">
              <a:buNone/>
            </a:pPr>
            <a:r>
              <a:rPr lang="nl-NL" sz="2200" dirty="0" smtClean="0">
                <a:latin typeface="Avenir Light"/>
                <a:cs typeface="Avenir Light"/>
              </a:rPr>
              <a:t>Affect	</a:t>
            </a:r>
            <a:r>
              <a:rPr lang="nl-NL" sz="2200" dirty="0">
                <a:latin typeface="Avenir Light"/>
                <a:cs typeface="Avenir Light"/>
              </a:rPr>
              <a:t>	</a:t>
            </a:r>
            <a:r>
              <a:rPr lang="nl-NL" sz="2200" dirty="0" smtClean="0">
                <a:latin typeface="Avenir Light"/>
                <a:cs typeface="Avenir Light"/>
              </a:rPr>
              <a:t>: </a:t>
            </a:r>
            <a:r>
              <a:rPr lang="nl-NL" sz="2200" dirty="0" err="1">
                <a:latin typeface="Avenir Light"/>
                <a:cs typeface="Avenir Light"/>
              </a:rPr>
              <a:t>Abstraction</a:t>
            </a:r>
            <a:r>
              <a:rPr lang="nl-NL" sz="2200" dirty="0">
                <a:latin typeface="Avenir Light"/>
                <a:cs typeface="Avenir Light"/>
              </a:rPr>
              <a:t> of </a:t>
            </a:r>
            <a:r>
              <a:rPr lang="nl-NL" sz="2200" dirty="0" err="1">
                <a:latin typeface="Avenir Light"/>
                <a:cs typeface="Avenir Light"/>
              </a:rPr>
              <a:t>emotion</a:t>
            </a:r>
            <a:r>
              <a:rPr lang="nl-NL" sz="2200" dirty="0">
                <a:latin typeface="Avenir Light"/>
                <a:cs typeface="Avenir Light"/>
              </a:rPr>
              <a:t> </a:t>
            </a:r>
            <a:r>
              <a:rPr lang="nl-NL" sz="2200" dirty="0" err="1">
                <a:latin typeface="Avenir Light"/>
                <a:cs typeface="Avenir Light"/>
              </a:rPr>
              <a:t>and</a:t>
            </a:r>
            <a:r>
              <a:rPr lang="nl-NL" sz="2200" dirty="0">
                <a:latin typeface="Avenir Light"/>
                <a:cs typeface="Avenir Light"/>
              </a:rPr>
              <a:t> </a:t>
            </a:r>
            <a:r>
              <a:rPr lang="nl-NL" sz="2200" dirty="0" err="1">
                <a:latin typeface="Avenir Light"/>
                <a:cs typeface="Avenir Light"/>
              </a:rPr>
              <a:t>mood</a:t>
            </a:r>
            <a:r>
              <a:rPr lang="nl-NL" sz="2200" dirty="0">
                <a:latin typeface="Avenir Light"/>
                <a:cs typeface="Avenir Light"/>
              </a:rPr>
              <a:t>, </a:t>
            </a:r>
            <a:r>
              <a:rPr lang="nl-NL" sz="2200" dirty="0" err="1">
                <a:latin typeface="Avenir Light"/>
                <a:cs typeface="Avenir Light"/>
              </a:rPr>
              <a:t>expressed</a:t>
            </a:r>
            <a:r>
              <a:rPr lang="nl-NL" sz="2200" dirty="0">
                <a:latin typeface="Avenir Light"/>
                <a:cs typeface="Avenir Light"/>
              </a:rPr>
              <a:t> </a:t>
            </a:r>
            <a:r>
              <a:rPr lang="nl-NL" sz="2200" dirty="0" smtClean="0">
                <a:latin typeface="Avenir Light"/>
                <a:cs typeface="Avenir Light"/>
              </a:rPr>
              <a:t>in</a:t>
            </a:r>
          </a:p>
          <a:p>
            <a:pPr marL="57150" indent="0">
              <a:buNone/>
            </a:pPr>
            <a:r>
              <a:rPr lang="nl-NL" sz="2200" dirty="0">
                <a:latin typeface="Avenir Light"/>
                <a:cs typeface="Avenir Light"/>
              </a:rPr>
              <a:t>	</a:t>
            </a:r>
            <a:r>
              <a:rPr lang="nl-NL" sz="2200" dirty="0" smtClean="0">
                <a:latin typeface="Avenir Light"/>
                <a:cs typeface="Avenir Light"/>
              </a:rPr>
              <a:t>	  </a:t>
            </a:r>
            <a:r>
              <a:rPr lang="nl-NL" sz="2200" dirty="0" err="1" smtClean="0">
                <a:latin typeface="Avenir Light"/>
                <a:cs typeface="Avenir Light"/>
              </a:rPr>
              <a:t>measurable</a:t>
            </a:r>
            <a:r>
              <a:rPr lang="nl-NL" sz="2200" dirty="0" smtClean="0">
                <a:latin typeface="Avenir Light"/>
                <a:cs typeface="Avenir Light"/>
              </a:rPr>
              <a:t> </a:t>
            </a:r>
            <a:r>
              <a:rPr lang="nl-NL" sz="2200" dirty="0" err="1">
                <a:latin typeface="Avenir Light"/>
                <a:cs typeface="Avenir Light"/>
              </a:rPr>
              <a:t>values</a:t>
            </a:r>
            <a:r>
              <a:rPr lang="nl-NL" sz="2200" dirty="0">
                <a:latin typeface="Avenir Light"/>
                <a:cs typeface="Avenir Light"/>
              </a:rPr>
              <a:t> (eg PAD)</a:t>
            </a:r>
            <a:endParaRPr lang="nl-NL" sz="30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754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latin typeface="Avenir Light"/>
                <a:cs typeface="Avenir Light"/>
              </a:rPr>
              <a:t>Why</a:t>
            </a:r>
            <a:r>
              <a:rPr lang="nl-NL" dirty="0" smtClean="0">
                <a:latin typeface="Avenir Light"/>
                <a:cs typeface="Avenir Light"/>
              </a:rPr>
              <a:t> </a:t>
            </a:r>
            <a:r>
              <a:rPr lang="nl-NL" dirty="0" err="1" smtClean="0">
                <a:latin typeface="Avenir Light"/>
                <a:cs typeface="Avenir Light"/>
              </a:rPr>
              <a:t>Affective</a:t>
            </a:r>
            <a:r>
              <a:rPr lang="nl-NL" dirty="0" smtClean="0">
                <a:latin typeface="Avenir Light"/>
                <a:cs typeface="Avenir Light"/>
              </a:rPr>
              <a:t> Computing</a:t>
            </a:r>
            <a:endParaRPr lang="nl-NL" dirty="0">
              <a:latin typeface="Avenir Light"/>
              <a:cs typeface="Avenir Ligh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>
              <a:latin typeface="Avenir Light"/>
              <a:cs typeface="Avenir Light"/>
            </a:endParaRPr>
          </a:p>
          <a:p>
            <a:r>
              <a:rPr lang="nl-NL" dirty="0">
                <a:latin typeface="Avenir Light"/>
                <a:cs typeface="Avenir Light"/>
              </a:rPr>
              <a:t>Natural </a:t>
            </a:r>
            <a:r>
              <a:rPr lang="nl-NL" dirty="0" err="1">
                <a:latin typeface="Avenir Light"/>
                <a:cs typeface="Avenir Light"/>
              </a:rPr>
              <a:t>interaction</a:t>
            </a:r>
            <a:r>
              <a:rPr lang="nl-NL" dirty="0">
                <a:latin typeface="Avenir Light"/>
                <a:cs typeface="Avenir Light"/>
              </a:rPr>
              <a:t> </a:t>
            </a:r>
            <a:r>
              <a:rPr lang="nl-NL" dirty="0" err="1">
                <a:latin typeface="Avenir Light"/>
                <a:cs typeface="Avenir Light"/>
              </a:rPr>
              <a:t>with</a:t>
            </a:r>
            <a:r>
              <a:rPr lang="nl-NL" dirty="0">
                <a:latin typeface="Avenir Light"/>
                <a:cs typeface="Avenir Light"/>
              </a:rPr>
              <a:t> </a:t>
            </a:r>
            <a:r>
              <a:rPr lang="nl-NL" dirty="0" err="1">
                <a:latin typeface="Avenir Light"/>
                <a:cs typeface="Avenir Light"/>
              </a:rPr>
              <a:t>emotion</a:t>
            </a:r>
            <a:r>
              <a:rPr lang="nl-NL" dirty="0">
                <a:latin typeface="Avenir Light"/>
                <a:cs typeface="Avenir Light"/>
              </a:rPr>
              <a:t>.</a:t>
            </a:r>
            <a:endParaRPr lang="nl-NL" dirty="0" smtClean="0">
              <a:latin typeface="Avenir Light"/>
              <a:cs typeface="Avenir Light"/>
            </a:endParaRPr>
          </a:p>
          <a:p>
            <a:pPr marL="857250" lvl="1" indent="-457200" fontAlgn="base"/>
            <a:r>
              <a:rPr lang="nl-NL" dirty="0" smtClean="0">
                <a:latin typeface="Avenir Light"/>
                <a:cs typeface="Avenir Light"/>
              </a:rPr>
              <a:t>Communication</a:t>
            </a:r>
          </a:p>
          <a:p>
            <a:pPr marL="857250" lvl="1" indent="-457200" fontAlgn="base"/>
            <a:r>
              <a:rPr lang="nl-NL" dirty="0" err="1">
                <a:latin typeface="Avenir Light"/>
                <a:cs typeface="Avenir Light"/>
              </a:rPr>
              <a:t>Problem</a:t>
            </a:r>
            <a:r>
              <a:rPr lang="nl-NL" dirty="0">
                <a:latin typeface="Avenir Light"/>
                <a:cs typeface="Avenir Light"/>
              </a:rPr>
              <a:t> </a:t>
            </a:r>
            <a:r>
              <a:rPr lang="nl-NL" dirty="0" err="1">
                <a:latin typeface="Avenir Light"/>
                <a:cs typeface="Avenir Light"/>
              </a:rPr>
              <a:t>solving</a:t>
            </a:r>
            <a:r>
              <a:rPr lang="nl-NL" dirty="0">
                <a:latin typeface="Avenir Light"/>
                <a:cs typeface="Avenir Light"/>
              </a:rPr>
              <a:t> </a:t>
            </a:r>
            <a:r>
              <a:rPr lang="nl-NL" dirty="0" err="1">
                <a:latin typeface="Avenir Light"/>
                <a:cs typeface="Avenir Light"/>
              </a:rPr>
              <a:t>ability</a:t>
            </a:r>
            <a:r>
              <a:rPr lang="nl-NL" dirty="0">
                <a:latin typeface="Avenir Light"/>
                <a:cs typeface="Avenir Light"/>
              </a:rPr>
              <a:t> &amp; </a:t>
            </a:r>
            <a:r>
              <a:rPr lang="nl-NL" dirty="0" err="1" smtClean="0">
                <a:latin typeface="Avenir Light"/>
                <a:cs typeface="Avenir Light"/>
              </a:rPr>
              <a:t>decision</a:t>
            </a:r>
            <a:r>
              <a:rPr lang="nl-NL" dirty="0" smtClean="0">
                <a:latin typeface="Avenir Light"/>
                <a:cs typeface="Avenir Light"/>
              </a:rPr>
              <a:t> making</a:t>
            </a:r>
          </a:p>
          <a:p>
            <a:pPr marL="857250" lvl="1" indent="-457200" fontAlgn="base"/>
            <a:r>
              <a:rPr lang="nl-NL" dirty="0">
                <a:latin typeface="Avenir Light"/>
                <a:cs typeface="Avenir Light"/>
              </a:rPr>
              <a:t>Select </a:t>
            </a:r>
            <a:r>
              <a:rPr lang="nl-NL" dirty="0" err="1">
                <a:latin typeface="Avenir Light"/>
                <a:cs typeface="Avenir Light"/>
              </a:rPr>
              <a:t>and</a:t>
            </a:r>
            <a:r>
              <a:rPr lang="nl-NL" dirty="0">
                <a:latin typeface="Avenir Light"/>
                <a:cs typeface="Avenir Light"/>
              </a:rPr>
              <a:t> </a:t>
            </a:r>
            <a:r>
              <a:rPr lang="nl-NL" dirty="0" err="1">
                <a:latin typeface="Avenir Light"/>
                <a:cs typeface="Avenir Light"/>
              </a:rPr>
              <a:t>prepare</a:t>
            </a:r>
            <a:r>
              <a:rPr lang="nl-NL" dirty="0">
                <a:latin typeface="Avenir Light"/>
                <a:cs typeface="Avenir Light"/>
              </a:rPr>
              <a:t> </a:t>
            </a:r>
            <a:r>
              <a:rPr lang="nl-NL" dirty="0" smtClean="0">
                <a:latin typeface="Avenir Light"/>
                <a:cs typeface="Avenir Light"/>
              </a:rPr>
              <a:t>actions</a:t>
            </a:r>
          </a:p>
          <a:p>
            <a:pPr marL="857250" lvl="1" indent="-457200" fontAlgn="base"/>
            <a:endParaRPr lang="nl-NL" dirty="0">
              <a:latin typeface="Avenir Light"/>
              <a:cs typeface="Avenir Light"/>
            </a:endParaRPr>
          </a:p>
          <a:p>
            <a:pPr marL="0" indent="0" algn="ctr">
              <a:buNone/>
            </a:pPr>
            <a:r>
              <a:rPr lang="nl-NL" dirty="0" smtClean="0">
                <a:latin typeface="Avenir Light"/>
                <a:cs typeface="Avenir Light"/>
              </a:rPr>
              <a:t>“We </a:t>
            </a:r>
            <a:r>
              <a:rPr lang="nl-NL" dirty="0" err="1" smtClean="0">
                <a:latin typeface="Avenir Light"/>
                <a:cs typeface="Avenir Light"/>
              </a:rPr>
              <a:t>strive</a:t>
            </a:r>
            <a:r>
              <a:rPr lang="nl-NL" dirty="0" smtClean="0">
                <a:latin typeface="Avenir Light"/>
                <a:cs typeface="Avenir Light"/>
              </a:rPr>
              <a:t> </a:t>
            </a:r>
            <a:r>
              <a:rPr lang="nl-NL" dirty="0" err="1" smtClean="0">
                <a:latin typeface="Avenir Light"/>
                <a:cs typeface="Avenir Light"/>
              </a:rPr>
              <a:t>to</a:t>
            </a:r>
            <a:r>
              <a:rPr lang="nl-NL" dirty="0" smtClean="0">
                <a:latin typeface="Avenir Light"/>
                <a:cs typeface="Avenir Light"/>
              </a:rPr>
              <a:t> </a:t>
            </a:r>
            <a:r>
              <a:rPr lang="nl-NL" dirty="0" err="1" smtClean="0">
                <a:latin typeface="Avenir Light"/>
                <a:cs typeface="Avenir Light"/>
              </a:rPr>
              <a:t>interact</a:t>
            </a:r>
            <a:r>
              <a:rPr lang="nl-NL" dirty="0" smtClean="0">
                <a:latin typeface="Avenir Light"/>
                <a:cs typeface="Avenir Light"/>
              </a:rPr>
              <a:t> </a:t>
            </a:r>
            <a:r>
              <a:rPr lang="nl-NL" dirty="0" err="1" smtClean="0">
                <a:latin typeface="Avenir Light"/>
                <a:cs typeface="Avenir Light"/>
              </a:rPr>
              <a:t>with</a:t>
            </a:r>
            <a:r>
              <a:rPr lang="nl-NL" dirty="0" smtClean="0">
                <a:latin typeface="Avenir Light"/>
                <a:cs typeface="Avenir Light"/>
              </a:rPr>
              <a:t> machines, </a:t>
            </a:r>
            <a:r>
              <a:rPr lang="nl-NL" dirty="0" err="1" smtClean="0">
                <a:latin typeface="Avenir Light"/>
                <a:cs typeface="Avenir Light"/>
              </a:rPr>
              <a:t>not</a:t>
            </a:r>
            <a:r>
              <a:rPr lang="nl-NL" dirty="0" smtClean="0">
                <a:latin typeface="Avenir Light"/>
                <a:cs typeface="Avenir Light"/>
              </a:rPr>
              <a:t> </a:t>
            </a:r>
            <a:r>
              <a:rPr lang="nl-NL" dirty="0" err="1" smtClean="0">
                <a:latin typeface="Avenir Light"/>
                <a:cs typeface="Avenir Light"/>
              </a:rPr>
              <a:t>only</a:t>
            </a:r>
            <a:r>
              <a:rPr lang="nl-NL" dirty="0" smtClean="0">
                <a:latin typeface="Avenir Light"/>
                <a:cs typeface="Avenir Light"/>
              </a:rPr>
              <a:t> </a:t>
            </a:r>
            <a:r>
              <a:rPr lang="nl-NL" dirty="0" err="1" smtClean="0">
                <a:latin typeface="Avenir Light"/>
                <a:cs typeface="Avenir Light"/>
              </a:rPr>
              <a:t>operate</a:t>
            </a:r>
            <a:r>
              <a:rPr lang="nl-NL" dirty="0" smtClean="0">
                <a:latin typeface="Avenir Light"/>
                <a:cs typeface="Avenir Light"/>
              </a:rPr>
              <a:t> </a:t>
            </a:r>
            <a:r>
              <a:rPr lang="nl-NL" dirty="0" err="1" smtClean="0">
                <a:latin typeface="Avenir Light"/>
                <a:cs typeface="Avenir Light"/>
              </a:rPr>
              <a:t>them</a:t>
            </a:r>
            <a:r>
              <a:rPr lang="nl-NL" dirty="0" smtClean="0">
                <a:latin typeface="Avenir Light"/>
                <a:cs typeface="Avenir Light"/>
              </a:rPr>
              <a:t>”</a:t>
            </a:r>
          </a:p>
          <a:p>
            <a:endParaRPr lang="nl-NL" dirty="0">
              <a:latin typeface="Avenir Light"/>
              <a:cs typeface="Avenir Light"/>
            </a:endParaRPr>
          </a:p>
          <a:p>
            <a:endParaRPr lang="nl-NL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945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533"/>
            <a:ext cx="9144000" cy="5143500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7927302" y="5500411"/>
            <a:ext cx="121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Avenir Light"/>
                <a:cs typeface="Avenir Light"/>
              </a:rPr>
              <a:t>Her (2013)</a:t>
            </a:r>
            <a:endParaRPr lang="nl-NL" dirty="0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306051" y="5980121"/>
            <a:ext cx="8229600" cy="463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 smtClean="0">
                <a:latin typeface="Avenir Light"/>
                <a:cs typeface="Avenir Light"/>
              </a:rPr>
              <a:t>Perceive		Interpret		Express</a:t>
            </a:r>
            <a:endParaRPr lang="en-GB" sz="24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646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Avenir Light"/>
                <a:cs typeface="Avenir Light"/>
              </a:rPr>
              <a:t>Perceiving Affect (implicit)</a:t>
            </a:r>
            <a:endParaRPr lang="en-GB" dirty="0">
              <a:latin typeface="Avenir Light"/>
              <a:cs typeface="Avenir Ligh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649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 smtClean="0">
                <a:latin typeface="Avenir Light"/>
                <a:cs typeface="Avenir Light"/>
              </a:rPr>
              <a:t>Implicit </a:t>
            </a:r>
            <a:r>
              <a:rPr lang="en-GB" dirty="0" smtClean="0">
                <a:latin typeface="Avenir Light"/>
                <a:cs typeface="Avenir Light"/>
                <a:sym typeface="Wingdings"/>
              </a:rPr>
              <a:t> Measuring</a:t>
            </a:r>
          </a:p>
          <a:p>
            <a:pPr lvl="1"/>
            <a:r>
              <a:rPr lang="en-GB" dirty="0" smtClean="0">
                <a:latin typeface="Avenir Light"/>
                <a:cs typeface="Avenir Light"/>
                <a:sym typeface="Wingdings"/>
              </a:rPr>
              <a:t>Behaviour</a:t>
            </a:r>
          </a:p>
          <a:p>
            <a:pPr lvl="2"/>
            <a:r>
              <a:rPr lang="en-GB" dirty="0" smtClean="0">
                <a:latin typeface="Avenir Light"/>
                <a:cs typeface="Avenir Light"/>
                <a:sym typeface="Wingdings"/>
              </a:rPr>
              <a:t>Facial expression</a:t>
            </a:r>
          </a:p>
          <a:p>
            <a:pPr lvl="2"/>
            <a:r>
              <a:rPr lang="en-GB" dirty="0" smtClean="0">
                <a:latin typeface="Avenir Light"/>
                <a:cs typeface="Avenir Light"/>
                <a:sym typeface="Wingdings"/>
              </a:rPr>
              <a:t>Posture</a:t>
            </a:r>
          </a:p>
          <a:p>
            <a:pPr lvl="2"/>
            <a:r>
              <a:rPr lang="en-GB" dirty="0" smtClean="0">
                <a:latin typeface="Avenir Light"/>
                <a:cs typeface="Avenir Light"/>
                <a:sym typeface="Wingdings"/>
              </a:rPr>
              <a:t>Movement</a:t>
            </a:r>
          </a:p>
          <a:p>
            <a:pPr lvl="2"/>
            <a:r>
              <a:rPr lang="en-GB" dirty="0" smtClean="0">
                <a:latin typeface="Avenir Light"/>
                <a:cs typeface="Avenir Light"/>
                <a:sym typeface="Wingdings"/>
              </a:rPr>
              <a:t>Intonation</a:t>
            </a:r>
          </a:p>
          <a:p>
            <a:pPr lvl="2"/>
            <a:endParaRPr lang="en-GB" dirty="0" smtClean="0">
              <a:latin typeface="Avenir Light"/>
              <a:cs typeface="Avenir Light"/>
              <a:sym typeface="Wingdings"/>
            </a:endParaRPr>
          </a:p>
          <a:p>
            <a:pPr lvl="1"/>
            <a:r>
              <a:rPr lang="en-GB" dirty="0" smtClean="0">
                <a:latin typeface="Avenir Light"/>
                <a:cs typeface="Avenir Light"/>
                <a:sym typeface="Wingdings"/>
              </a:rPr>
              <a:t>Physiologically</a:t>
            </a:r>
          </a:p>
          <a:p>
            <a:pPr lvl="2"/>
            <a:r>
              <a:rPr lang="en-GB" dirty="0" smtClean="0">
                <a:latin typeface="Avenir Light"/>
                <a:cs typeface="Avenir Light"/>
                <a:sym typeface="Wingdings"/>
              </a:rPr>
              <a:t>Heart rate</a:t>
            </a:r>
          </a:p>
          <a:p>
            <a:pPr lvl="2"/>
            <a:r>
              <a:rPr lang="en-GB" dirty="0" smtClean="0">
                <a:latin typeface="Avenir Light"/>
                <a:cs typeface="Avenir Light"/>
                <a:sym typeface="Wingdings"/>
              </a:rPr>
              <a:t>Perspiration (GSR)</a:t>
            </a:r>
          </a:p>
          <a:p>
            <a:pPr lvl="2"/>
            <a:r>
              <a:rPr lang="en-GB" dirty="0" smtClean="0">
                <a:latin typeface="Avenir Light"/>
                <a:cs typeface="Avenir Light"/>
                <a:sym typeface="Wingdings"/>
              </a:rPr>
              <a:t>Breathing</a:t>
            </a:r>
          </a:p>
          <a:p>
            <a:pPr lvl="2"/>
            <a:r>
              <a:rPr lang="en-GB" dirty="0" smtClean="0">
                <a:latin typeface="Avenir Light"/>
                <a:cs typeface="Avenir Light"/>
                <a:sym typeface="Wingdings"/>
              </a:rPr>
              <a:t>Temperature</a:t>
            </a:r>
          </a:p>
          <a:p>
            <a:pPr lvl="2"/>
            <a:r>
              <a:rPr lang="en-GB" dirty="0" smtClean="0">
                <a:latin typeface="Avenir Light"/>
                <a:cs typeface="Avenir Light"/>
                <a:sym typeface="Wingdings"/>
              </a:rPr>
              <a:t>EEG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0452" y="3447428"/>
            <a:ext cx="3534560" cy="327434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8974" y="1600200"/>
            <a:ext cx="3536038" cy="178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8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 smtClean="0">
                <a:latin typeface="Avenir Light"/>
                <a:cs typeface="Avenir Light"/>
              </a:rPr>
              <a:t>Perceiving</a:t>
            </a:r>
            <a:r>
              <a:rPr lang="nl-NL" dirty="0" smtClean="0">
                <a:latin typeface="Avenir Light"/>
                <a:cs typeface="Avenir Light"/>
              </a:rPr>
              <a:t> </a:t>
            </a:r>
            <a:r>
              <a:rPr lang="nl-NL" dirty="0">
                <a:latin typeface="Avenir Light"/>
                <a:cs typeface="Avenir Light"/>
              </a:rPr>
              <a:t>A</a:t>
            </a:r>
            <a:r>
              <a:rPr lang="nl-NL" dirty="0" smtClean="0">
                <a:latin typeface="Avenir Light"/>
                <a:cs typeface="Avenir Light"/>
              </a:rPr>
              <a:t>ffect (explicit)</a:t>
            </a:r>
            <a:endParaRPr lang="nl-NL" dirty="0">
              <a:latin typeface="Avenir Light"/>
              <a:cs typeface="Avenir Ligh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3000" dirty="0" smtClean="0">
                <a:latin typeface="Avenir Light"/>
                <a:cs typeface="Avenir Light"/>
              </a:rPr>
              <a:t>Explicit </a:t>
            </a:r>
            <a:r>
              <a:rPr lang="nl-NL" sz="3000" dirty="0" smtClean="0">
                <a:latin typeface="Avenir Light"/>
                <a:cs typeface="Avenir Light"/>
                <a:sym typeface="Wingdings"/>
              </a:rPr>
              <a:t> </a:t>
            </a:r>
            <a:r>
              <a:rPr lang="nl-NL" sz="3000" dirty="0" err="1" smtClean="0">
                <a:latin typeface="Avenir Light"/>
                <a:cs typeface="Avenir Light"/>
                <a:sym typeface="Wingdings"/>
              </a:rPr>
              <a:t>Ask</a:t>
            </a:r>
            <a:endParaRPr lang="nl-NL" sz="3000" dirty="0" smtClean="0">
              <a:latin typeface="Avenir Light"/>
              <a:cs typeface="Avenir Light"/>
              <a:sym typeface="Wingdings"/>
            </a:endParaRPr>
          </a:p>
          <a:p>
            <a:pPr marL="0" indent="0">
              <a:buNone/>
            </a:pPr>
            <a:endParaRPr lang="nl-NL" dirty="0">
              <a:latin typeface="Avenir Light"/>
              <a:cs typeface="Avenir Light"/>
              <a:sym typeface="Wingdings"/>
            </a:endParaRPr>
          </a:p>
          <a:p>
            <a:pPr marL="0" indent="0">
              <a:buNone/>
            </a:pPr>
            <a:endParaRPr lang="nl-NL" sz="2400" dirty="0" smtClean="0">
              <a:latin typeface="Avenir Light"/>
              <a:cs typeface="Avenir Light"/>
              <a:sym typeface="Wingdings"/>
            </a:endParaRPr>
          </a:p>
          <a:p>
            <a:pPr marL="0" indent="0">
              <a:buNone/>
            </a:pPr>
            <a:endParaRPr lang="nl-NL" dirty="0" smtClean="0">
              <a:latin typeface="Avenir Light"/>
              <a:cs typeface="Avenir Light"/>
              <a:sym typeface="Wingdings"/>
            </a:endParaRPr>
          </a:p>
        </p:txBody>
      </p:sp>
      <p:pic>
        <p:nvPicPr>
          <p:cNvPr id="4" name="Picture 4" descr="https://lh6.googleusercontent.com/LJxqJznJWJWiD6j_nv3CoPtYhZrF_T6QGcNHBV6khkmMDer3oyau7fc79EQ_GhJ7gnSPZtzyTSkVaDntb40_iqNl3suLzB76IxhmsLFRcVkkawlZn-hGl0CT59WGTxK_rkaV"/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5656" y="4797152"/>
            <a:ext cx="6276975" cy="16573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5.googleusercontent.com/1mql3QkFBw0Rc8sjKJY7zhsit3d19oKNmPtE7UGmtoLK66PrgbyBh0CsopuA7cZzzsI6gf1I_KXyUb0M1CHZMAX3R8_NHSKpQ7KWTgdchcQbXKI7JC98i1JV87VPnJYBvkwL"/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6775" y="1844373"/>
            <a:ext cx="4010025" cy="23336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7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274321" y="274321"/>
            <a:ext cx="8663939" cy="891539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r>
              <a:rPr lang="en-US" sz="4400" dirty="0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Interpreting Affect</a:t>
            </a:r>
            <a:endParaRPr lang="en-US" sz="4400" dirty="0">
              <a:solidFill>
                <a:srgbClr val="000000"/>
              </a:solidFill>
              <a:latin typeface="Avenir Light"/>
              <a:ea typeface="Arial"/>
              <a:cs typeface="Avenir Light"/>
              <a:sym typeface="Arial"/>
            </a:endParaRPr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274321" y="1645920"/>
            <a:ext cx="8663939" cy="5006340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pPr>
              <a:buNone/>
            </a:pPr>
            <a:r>
              <a:rPr lang="en-US" dirty="0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Three perspectives on emotional models:</a:t>
            </a:r>
          </a:p>
          <a:p>
            <a:pPr>
              <a:buNone/>
            </a:pPr>
            <a:endParaRPr lang="en-US" dirty="0" smtClean="0">
              <a:solidFill>
                <a:srgbClr val="000000"/>
              </a:solidFill>
              <a:latin typeface="Avenir Light"/>
              <a:ea typeface="Arial"/>
              <a:cs typeface="Avenir Light"/>
              <a:sym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Categories (</a:t>
            </a:r>
            <a:r>
              <a:rPr lang="en-US" sz="2800" dirty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Ekman </a:t>
            </a:r>
            <a:r>
              <a:rPr lang="en-US" sz="2800" dirty="0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1972,Shaver 1987)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solidFill>
                <a:srgbClr val="000000"/>
              </a:solidFill>
              <a:latin typeface="Avenir Light"/>
              <a:ea typeface="Arial"/>
              <a:cs typeface="Avenir Light"/>
              <a:sym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Components (Scherer 2001)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 smtClean="0">
              <a:solidFill>
                <a:srgbClr val="000000"/>
              </a:solidFill>
              <a:latin typeface="Avenir Light"/>
              <a:ea typeface="Arial"/>
              <a:cs typeface="Avenir Light"/>
              <a:sym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Dimensions (Russell 1980)</a:t>
            </a:r>
            <a:endParaRPr lang="en-US" sz="2800" dirty="0">
              <a:solidFill>
                <a:srgbClr val="000000"/>
              </a:solidFill>
              <a:latin typeface="Avenir Light"/>
              <a:ea typeface="Arial"/>
              <a:cs typeface="Avenir Light"/>
              <a:sym typeface="Arial"/>
            </a:endParaRPr>
          </a:p>
          <a:p>
            <a:pPr marL="685800" lvl="1" indent="-198120">
              <a:buClr>
                <a:srgbClr val="000000"/>
              </a:buClr>
              <a:buFont typeface="Arial"/>
              <a:buAutoNum type="arabicPeriod"/>
            </a:pPr>
            <a:endParaRPr lang="en-US" dirty="0">
              <a:solidFill>
                <a:srgbClr val="000000"/>
              </a:solidFill>
              <a:latin typeface="Avenir Light"/>
              <a:ea typeface="Arial"/>
              <a:cs typeface="Avenir Light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44144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65760" y="6203700"/>
            <a:ext cx="8550000" cy="489622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pPr algn="r">
              <a:buNone/>
            </a:pPr>
            <a:r>
              <a:rPr lang="en-US" dirty="0" smtClean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Russell </a:t>
            </a:r>
            <a:r>
              <a:rPr lang="en-US" dirty="0">
                <a:solidFill>
                  <a:srgbClr val="000000"/>
                </a:solidFill>
                <a:latin typeface="Avenir Light"/>
                <a:ea typeface="Arial"/>
                <a:cs typeface="Avenir Light"/>
                <a:sym typeface="Arial"/>
              </a:rPr>
              <a:t>(2003)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544828"/>
            <a:ext cx="8229599" cy="50063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kstvak 2"/>
          <p:cNvSpPr txBox="1"/>
          <p:nvPr/>
        </p:nvSpPr>
        <p:spPr>
          <a:xfrm>
            <a:off x="457201" y="6239985"/>
            <a:ext cx="594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000000"/>
                </a:solidFill>
              </a:rPr>
              <a:t>Later, </a:t>
            </a:r>
            <a:r>
              <a:rPr lang="nl-NL" dirty="0" err="1">
                <a:solidFill>
                  <a:srgbClr val="000000"/>
                </a:solidFill>
              </a:rPr>
              <a:t>the</a:t>
            </a:r>
            <a:r>
              <a:rPr lang="nl-NL" dirty="0">
                <a:solidFill>
                  <a:srgbClr val="000000"/>
                </a:solidFill>
              </a:rPr>
              <a:t> </a:t>
            </a:r>
            <a:r>
              <a:rPr lang="nl-NL" i="1" dirty="0" err="1">
                <a:solidFill>
                  <a:srgbClr val="000000"/>
                </a:solidFill>
              </a:rPr>
              <a:t>Dominance</a:t>
            </a:r>
            <a:r>
              <a:rPr lang="nl-NL" dirty="0">
                <a:solidFill>
                  <a:srgbClr val="000000"/>
                </a:solidFill>
              </a:rPr>
              <a:t> </a:t>
            </a:r>
            <a:r>
              <a:rPr lang="nl-NL" dirty="0" err="1">
                <a:solidFill>
                  <a:srgbClr val="000000"/>
                </a:solidFill>
              </a:rPr>
              <a:t>dimension</a:t>
            </a:r>
            <a:r>
              <a:rPr lang="nl-NL" dirty="0">
                <a:solidFill>
                  <a:srgbClr val="000000"/>
                </a:solidFill>
              </a:rPr>
              <a:t> was </a:t>
            </a:r>
            <a:r>
              <a:rPr lang="nl-NL" dirty="0" err="1">
                <a:solidFill>
                  <a:srgbClr val="000000"/>
                </a:solidFill>
              </a:rPr>
              <a:t>also</a:t>
            </a:r>
            <a:r>
              <a:rPr lang="nl-NL" dirty="0">
                <a:solidFill>
                  <a:srgbClr val="000000"/>
                </a:solidFill>
              </a:rPr>
              <a:t> </a:t>
            </a:r>
            <a:r>
              <a:rPr lang="nl-NL" dirty="0" err="1" smtClean="0">
                <a:solidFill>
                  <a:srgbClr val="000000"/>
                </a:solidFill>
              </a:rPr>
              <a:t>added</a:t>
            </a:r>
            <a:r>
              <a:rPr lang="nl-NL" dirty="0" smtClean="0">
                <a:solidFill>
                  <a:srgbClr val="000000"/>
                </a:solidFill>
              </a:rPr>
              <a:t> </a:t>
            </a:r>
            <a:r>
              <a:rPr lang="nl-NL" dirty="0" err="1" smtClean="0">
                <a:solidFill>
                  <a:srgbClr val="000000"/>
                </a:solidFill>
              </a:rPr>
              <a:t>to</a:t>
            </a:r>
            <a:r>
              <a:rPr lang="nl-NL" dirty="0" smtClean="0">
                <a:solidFill>
                  <a:srgbClr val="000000"/>
                </a:solidFill>
              </a:rPr>
              <a:t> </a:t>
            </a:r>
            <a:r>
              <a:rPr lang="nl-NL" dirty="0" err="1" smtClean="0">
                <a:solidFill>
                  <a:srgbClr val="000000"/>
                </a:solidFill>
              </a:rPr>
              <a:t>this</a:t>
            </a:r>
            <a:r>
              <a:rPr lang="nl-NL" dirty="0" smtClean="0">
                <a:solidFill>
                  <a:srgbClr val="000000"/>
                </a:solidFill>
              </a:rPr>
              <a:t> model</a:t>
            </a:r>
            <a:endParaRPr lang="nl-NL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4207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met pijl 3"/>
          <p:cNvCxnSpPr/>
          <p:nvPr/>
        </p:nvCxnSpPr>
        <p:spPr>
          <a:xfrm>
            <a:off x="4690536" y="3318933"/>
            <a:ext cx="379306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/>
          <p:nvPr/>
        </p:nvCxnSpPr>
        <p:spPr>
          <a:xfrm>
            <a:off x="6604004" y="1591733"/>
            <a:ext cx="0" cy="34544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kstvak 8"/>
          <p:cNvSpPr txBox="1"/>
          <p:nvPr/>
        </p:nvSpPr>
        <p:spPr>
          <a:xfrm>
            <a:off x="5949749" y="5232400"/>
            <a:ext cx="133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Avenir Light"/>
                <a:cs typeface="Avenir Light"/>
              </a:rPr>
              <a:t>l</a:t>
            </a:r>
            <a:r>
              <a:rPr lang="nl-NL" dirty="0" smtClean="0">
                <a:solidFill>
                  <a:schemeClr val="bg1"/>
                </a:solidFill>
                <a:latin typeface="Avenir Light"/>
                <a:cs typeface="Avenir Light"/>
              </a:rPr>
              <a:t>ow </a:t>
            </a:r>
            <a:r>
              <a:rPr lang="nl-NL" dirty="0" err="1" smtClean="0">
                <a:solidFill>
                  <a:schemeClr val="bg1"/>
                </a:solidFill>
                <a:latin typeface="Avenir Light"/>
                <a:cs typeface="Avenir Light"/>
              </a:rPr>
              <a:t>arousal</a:t>
            </a:r>
            <a:endParaRPr lang="nl-NL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7991709" y="338666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1"/>
                </a:solidFill>
                <a:latin typeface="Avenir Light"/>
                <a:cs typeface="Avenir Light"/>
              </a:rPr>
              <a:t>pleasant</a:t>
            </a:r>
            <a:endParaRPr lang="nl-NL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sp>
        <p:nvSpPr>
          <p:cNvPr id="15" name="Tekstvak 14"/>
          <p:cNvSpPr txBox="1"/>
          <p:nvPr/>
        </p:nvSpPr>
        <p:spPr>
          <a:xfrm>
            <a:off x="4198642" y="338666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1"/>
                </a:solidFill>
                <a:latin typeface="Avenir Light"/>
                <a:cs typeface="Avenir Light"/>
              </a:rPr>
              <a:t>unpleasant</a:t>
            </a:r>
            <a:endParaRPr lang="nl-NL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sp>
        <p:nvSpPr>
          <p:cNvPr id="16" name="Tekstvak 15"/>
          <p:cNvSpPr txBox="1"/>
          <p:nvPr/>
        </p:nvSpPr>
        <p:spPr>
          <a:xfrm>
            <a:off x="5949749" y="1053068"/>
            <a:ext cx="142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Avenir Light"/>
                <a:cs typeface="Avenir Light"/>
              </a:rPr>
              <a:t>h</a:t>
            </a:r>
            <a:r>
              <a:rPr lang="nl-NL" dirty="0" smtClean="0">
                <a:solidFill>
                  <a:schemeClr val="bg1"/>
                </a:solidFill>
                <a:latin typeface="Avenir Light"/>
                <a:cs typeface="Avenir Light"/>
              </a:rPr>
              <a:t>igh </a:t>
            </a:r>
            <a:r>
              <a:rPr lang="nl-NL" dirty="0" err="1" smtClean="0">
                <a:solidFill>
                  <a:schemeClr val="bg1"/>
                </a:solidFill>
                <a:latin typeface="Avenir Light"/>
                <a:cs typeface="Avenir Light"/>
              </a:rPr>
              <a:t>arousal</a:t>
            </a:r>
            <a:endParaRPr lang="nl-NL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999" y="1716268"/>
            <a:ext cx="3015734" cy="320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9300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05715" y="5515006"/>
            <a:ext cx="7772400" cy="997674"/>
          </a:xfrm>
        </p:spPr>
        <p:txBody>
          <a:bodyPr>
            <a:noAutofit/>
          </a:bodyPr>
          <a:lstStyle/>
          <a:p>
            <a:r>
              <a:rPr lang="nl-NL" sz="3200" dirty="0" err="1" smtClean="0">
                <a:latin typeface="Avenir Light"/>
                <a:cs typeface="Avenir Light"/>
              </a:rPr>
              <a:t>Affective</a:t>
            </a:r>
            <a:r>
              <a:rPr lang="nl-NL" sz="3200" dirty="0" smtClean="0">
                <a:latin typeface="Avenir Light"/>
                <a:cs typeface="Avenir Light"/>
              </a:rPr>
              <a:t> Computing &amp; </a:t>
            </a:r>
            <a:r>
              <a:rPr lang="nl-NL" sz="3200" dirty="0" err="1" smtClean="0">
                <a:latin typeface="Avenir Light"/>
                <a:cs typeface="Avenir Light"/>
              </a:rPr>
              <a:t>Artificial</a:t>
            </a:r>
            <a:r>
              <a:rPr lang="nl-NL" sz="3200" dirty="0" smtClean="0">
                <a:latin typeface="Avenir Light"/>
                <a:cs typeface="Avenir Light"/>
              </a:rPr>
              <a:t> Creatures</a:t>
            </a:r>
            <a:endParaRPr lang="nl-NL" sz="3200" dirty="0">
              <a:latin typeface="Avenir Light"/>
              <a:cs typeface="Avenir Light"/>
            </a:endParaRP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371600" y="6327381"/>
            <a:ext cx="6400800" cy="489937"/>
          </a:xfrm>
        </p:spPr>
        <p:txBody>
          <a:bodyPr>
            <a:normAutofit/>
          </a:bodyPr>
          <a:lstStyle/>
          <a:p>
            <a:r>
              <a:rPr lang="nl-NL" sz="1800" dirty="0" smtClean="0">
                <a:latin typeface="Avenir Light"/>
                <a:cs typeface="Avenir Light"/>
              </a:rPr>
              <a:t>Chris G. Heydra	HCI-</a:t>
            </a:r>
            <a:r>
              <a:rPr lang="nl-NL" sz="1800" dirty="0" err="1" smtClean="0">
                <a:latin typeface="Avenir Light"/>
                <a:cs typeface="Avenir Light"/>
              </a:rPr>
              <a:t>technologies</a:t>
            </a:r>
            <a:r>
              <a:rPr lang="nl-NL" sz="1800" dirty="0" smtClean="0">
                <a:latin typeface="Avenir Light"/>
                <a:cs typeface="Avenir Light"/>
              </a:rPr>
              <a:t> 2019</a:t>
            </a:r>
          </a:p>
          <a:p>
            <a:endParaRPr lang="nl-NL" sz="1800" dirty="0" smtClean="0">
              <a:latin typeface="Avenir Light"/>
              <a:cs typeface="Avenir Light"/>
            </a:endParaRPr>
          </a:p>
          <a:p>
            <a:endParaRPr lang="nl-NL" sz="1800" dirty="0">
              <a:latin typeface="Avenir Light"/>
              <a:cs typeface="Avenir Light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6362"/>
            <a:ext cx="9144000" cy="571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7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met pijl 3"/>
          <p:cNvCxnSpPr/>
          <p:nvPr/>
        </p:nvCxnSpPr>
        <p:spPr>
          <a:xfrm>
            <a:off x="4690536" y="3318933"/>
            <a:ext cx="379306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/>
          <p:nvPr/>
        </p:nvCxnSpPr>
        <p:spPr>
          <a:xfrm>
            <a:off x="6604004" y="1591733"/>
            <a:ext cx="0" cy="34544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kstvak 8"/>
          <p:cNvSpPr txBox="1"/>
          <p:nvPr/>
        </p:nvSpPr>
        <p:spPr>
          <a:xfrm>
            <a:off x="5949749" y="5232400"/>
            <a:ext cx="133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Avenir Light"/>
                <a:cs typeface="Avenir Light"/>
              </a:rPr>
              <a:t>l</a:t>
            </a:r>
            <a:r>
              <a:rPr lang="nl-NL" dirty="0" smtClean="0">
                <a:solidFill>
                  <a:schemeClr val="bg1"/>
                </a:solidFill>
                <a:latin typeface="Avenir Light"/>
                <a:cs typeface="Avenir Light"/>
              </a:rPr>
              <a:t>ow </a:t>
            </a:r>
            <a:r>
              <a:rPr lang="nl-NL" dirty="0" err="1" smtClean="0">
                <a:solidFill>
                  <a:schemeClr val="bg1"/>
                </a:solidFill>
                <a:latin typeface="Avenir Light"/>
                <a:cs typeface="Avenir Light"/>
              </a:rPr>
              <a:t>arousal</a:t>
            </a:r>
            <a:endParaRPr lang="nl-NL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7991709" y="338666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1"/>
                </a:solidFill>
                <a:latin typeface="Avenir Light"/>
                <a:cs typeface="Avenir Light"/>
              </a:rPr>
              <a:t>pleasant</a:t>
            </a:r>
            <a:endParaRPr lang="nl-NL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pic>
        <p:nvPicPr>
          <p:cNvPr id="13" name="Afbeelding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01" y="1767932"/>
            <a:ext cx="3619002" cy="3102001"/>
          </a:xfrm>
          <a:prstGeom prst="rect">
            <a:avLst/>
          </a:prstGeom>
        </p:spPr>
      </p:pic>
      <p:sp>
        <p:nvSpPr>
          <p:cNvPr id="15" name="Tekstvak 14"/>
          <p:cNvSpPr txBox="1"/>
          <p:nvPr/>
        </p:nvSpPr>
        <p:spPr>
          <a:xfrm>
            <a:off x="4198642" y="338666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1"/>
                </a:solidFill>
                <a:latin typeface="Avenir Light"/>
                <a:cs typeface="Avenir Light"/>
              </a:rPr>
              <a:t>unpleasant</a:t>
            </a:r>
            <a:endParaRPr lang="nl-NL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sp>
        <p:nvSpPr>
          <p:cNvPr id="16" name="Tekstvak 15"/>
          <p:cNvSpPr txBox="1"/>
          <p:nvPr/>
        </p:nvSpPr>
        <p:spPr>
          <a:xfrm>
            <a:off x="5949749" y="1053068"/>
            <a:ext cx="142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Avenir Light"/>
                <a:cs typeface="Avenir Light"/>
              </a:rPr>
              <a:t>h</a:t>
            </a:r>
            <a:r>
              <a:rPr lang="nl-NL" dirty="0" smtClean="0">
                <a:solidFill>
                  <a:schemeClr val="bg1"/>
                </a:solidFill>
                <a:latin typeface="Avenir Light"/>
                <a:cs typeface="Avenir Light"/>
              </a:rPr>
              <a:t>igh </a:t>
            </a:r>
            <a:r>
              <a:rPr lang="nl-NL" dirty="0" err="1" smtClean="0">
                <a:solidFill>
                  <a:schemeClr val="bg1"/>
                </a:solidFill>
                <a:latin typeface="Avenir Light"/>
                <a:cs typeface="Avenir Light"/>
              </a:rPr>
              <a:t>arousal</a:t>
            </a:r>
            <a:endParaRPr lang="nl-NL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4564620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met pijl 3"/>
          <p:cNvCxnSpPr/>
          <p:nvPr/>
        </p:nvCxnSpPr>
        <p:spPr>
          <a:xfrm>
            <a:off x="4690536" y="3318933"/>
            <a:ext cx="379306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/>
          <p:nvPr/>
        </p:nvCxnSpPr>
        <p:spPr>
          <a:xfrm>
            <a:off x="6604004" y="1591733"/>
            <a:ext cx="0" cy="34544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kstvak 8"/>
          <p:cNvSpPr txBox="1"/>
          <p:nvPr/>
        </p:nvSpPr>
        <p:spPr>
          <a:xfrm>
            <a:off x="5949749" y="5232400"/>
            <a:ext cx="133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Avenir Light"/>
                <a:cs typeface="Avenir Light"/>
              </a:rPr>
              <a:t>l</a:t>
            </a:r>
            <a:r>
              <a:rPr lang="nl-NL" dirty="0" smtClean="0">
                <a:solidFill>
                  <a:schemeClr val="bg1"/>
                </a:solidFill>
                <a:latin typeface="Avenir Light"/>
                <a:cs typeface="Avenir Light"/>
              </a:rPr>
              <a:t>ow </a:t>
            </a:r>
            <a:r>
              <a:rPr lang="nl-NL" dirty="0" err="1" smtClean="0">
                <a:solidFill>
                  <a:schemeClr val="bg1"/>
                </a:solidFill>
                <a:latin typeface="Avenir Light"/>
                <a:cs typeface="Avenir Light"/>
              </a:rPr>
              <a:t>arousal</a:t>
            </a:r>
            <a:endParaRPr lang="nl-NL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7991709" y="338666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1"/>
                </a:solidFill>
                <a:latin typeface="Avenir Light"/>
                <a:cs typeface="Avenir Light"/>
              </a:rPr>
              <a:t>pleasant</a:t>
            </a:r>
            <a:endParaRPr lang="nl-NL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sp>
        <p:nvSpPr>
          <p:cNvPr id="15" name="Tekstvak 14"/>
          <p:cNvSpPr txBox="1"/>
          <p:nvPr/>
        </p:nvSpPr>
        <p:spPr>
          <a:xfrm>
            <a:off x="4198642" y="338666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1"/>
                </a:solidFill>
                <a:latin typeface="Avenir Light"/>
                <a:cs typeface="Avenir Light"/>
              </a:rPr>
              <a:t>unpleasant</a:t>
            </a:r>
            <a:endParaRPr lang="nl-NL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sp>
        <p:nvSpPr>
          <p:cNvPr id="16" name="Tekstvak 15"/>
          <p:cNvSpPr txBox="1"/>
          <p:nvPr/>
        </p:nvSpPr>
        <p:spPr>
          <a:xfrm>
            <a:off x="5949749" y="1053068"/>
            <a:ext cx="142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Avenir Light"/>
                <a:cs typeface="Avenir Light"/>
              </a:rPr>
              <a:t>h</a:t>
            </a:r>
            <a:r>
              <a:rPr lang="nl-NL" dirty="0" smtClean="0">
                <a:solidFill>
                  <a:schemeClr val="bg1"/>
                </a:solidFill>
                <a:latin typeface="Avenir Light"/>
                <a:cs typeface="Avenir Light"/>
              </a:rPr>
              <a:t>igh </a:t>
            </a:r>
            <a:r>
              <a:rPr lang="nl-NL" dirty="0" err="1" smtClean="0">
                <a:solidFill>
                  <a:schemeClr val="bg1"/>
                </a:solidFill>
                <a:latin typeface="Avenir Light"/>
                <a:cs typeface="Avenir Light"/>
              </a:rPr>
              <a:t>arousal</a:t>
            </a:r>
            <a:endParaRPr lang="nl-NL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908" y="1705342"/>
            <a:ext cx="3500485" cy="32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930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met pijl 3"/>
          <p:cNvCxnSpPr/>
          <p:nvPr/>
        </p:nvCxnSpPr>
        <p:spPr>
          <a:xfrm>
            <a:off x="4690536" y="3318933"/>
            <a:ext cx="379306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/>
          <p:nvPr/>
        </p:nvCxnSpPr>
        <p:spPr>
          <a:xfrm>
            <a:off x="6604004" y="1591733"/>
            <a:ext cx="0" cy="34544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kstvak 8"/>
          <p:cNvSpPr txBox="1"/>
          <p:nvPr/>
        </p:nvSpPr>
        <p:spPr>
          <a:xfrm>
            <a:off x="5949749" y="5232400"/>
            <a:ext cx="133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Avenir Light"/>
                <a:cs typeface="Avenir Light"/>
              </a:rPr>
              <a:t>l</a:t>
            </a:r>
            <a:r>
              <a:rPr lang="nl-NL" dirty="0" smtClean="0">
                <a:solidFill>
                  <a:schemeClr val="bg1"/>
                </a:solidFill>
                <a:latin typeface="Avenir Light"/>
                <a:cs typeface="Avenir Light"/>
              </a:rPr>
              <a:t>ow </a:t>
            </a:r>
            <a:r>
              <a:rPr lang="nl-NL" dirty="0" err="1" smtClean="0">
                <a:solidFill>
                  <a:schemeClr val="bg1"/>
                </a:solidFill>
                <a:latin typeface="Avenir Light"/>
                <a:cs typeface="Avenir Light"/>
              </a:rPr>
              <a:t>arousal</a:t>
            </a:r>
            <a:endParaRPr lang="nl-NL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7991709" y="338666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1"/>
                </a:solidFill>
                <a:latin typeface="Avenir Light"/>
                <a:cs typeface="Avenir Light"/>
              </a:rPr>
              <a:t>pleasant</a:t>
            </a:r>
            <a:endParaRPr lang="nl-NL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sp>
        <p:nvSpPr>
          <p:cNvPr id="15" name="Tekstvak 14"/>
          <p:cNvSpPr txBox="1"/>
          <p:nvPr/>
        </p:nvSpPr>
        <p:spPr>
          <a:xfrm>
            <a:off x="4198642" y="338666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1"/>
                </a:solidFill>
                <a:latin typeface="Avenir Light"/>
                <a:cs typeface="Avenir Light"/>
              </a:rPr>
              <a:t>unpleasant</a:t>
            </a:r>
            <a:endParaRPr lang="nl-NL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sp>
        <p:nvSpPr>
          <p:cNvPr id="16" name="Tekstvak 15"/>
          <p:cNvSpPr txBox="1"/>
          <p:nvPr/>
        </p:nvSpPr>
        <p:spPr>
          <a:xfrm>
            <a:off x="5949749" y="1053068"/>
            <a:ext cx="142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Avenir Light"/>
                <a:cs typeface="Avenir Light"/>
              </a:rPr>
              <a:t>h</a:t>
            </a:r>
            <a:r>
              <a:rPr lang="nl-NL" dirty="0" smtClean="0">
                <a:solidFill>
                  <a:schemeClr val="bg1"/>
                </a:solidFill>
                <a:latin typeface="Avenir Light"/>
                <a:cs typeface="Avenir Light"/>
              </a:rPr>
              <a:t>igh </a:t>
            </a:r>
            <a:r>
              <a:rPr lang="nl-NL" dirty="0" err="1" smtClean="0">
                <a:solidFill>
                  <a:schemeClr val="bg1"/>
                </a:solidFill>
                <a:latin typeface="Avenir Light"/>
                <a:cs typeface="Avenir Light"/>
              </a:rPr>
              <a:t>arousal</a:t>
            </a:r>
            <a:endParaRPr lang="nl-NL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627" y="1481110"/>
            <a:ext cx="3500485" cy="36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364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met pijl 3"/>
          <p:cNvCxnSpPr/>
          <p:nvPr/>
        </p:nvCxnSpPr>
        <p:spPr>
          <a:xfrm>
            <a:off x="4690536" y="3318933"/>
            <a:ext cx="379306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/>
          <p:nvPr/>
        </p:nvCxnSpPr>
        <p:spPr>
          <a:xfrm>
            <a:off x="6604004" y="1591733"/>
            <a:ext cx="0" cy="34544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kstvak 8"/>
          <p:cNvSpPr txBox="1"/>
          <p:nvPr/>
        </p:nvSpPr>
        <p:spPr>
          <a:xfrm>
            <a:off x="5949749" y="5232400"/>
            <a:ext cx="133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Avenir Light"/>
                <a:cs typeface="Avenir Light"/>
              </a:rPr>
              <a:t>l</a:t>
            </a:r>
            <a:r>
              <a:rPr lang="nl-NL" dirty="0" smtClean="0">
                <a:solidFill>
                  <a:schemeClr val="bg1"/>
                </a:solidFill>
                <a:latin typeface="Avenir Light"/>
                <a:cs typeface="Avenir Light"/>
              </a:rPr>
              <a:t>ow </a:t>
            </a:r>
            <a:r>
              <a:rPr lang="nl-NL" dirty="0" err="1" smtClean="0">
                <a:solidFill>
                  <a:schemeClr val="bg1"/>
                </a:solidFill>
                <a:latin typeface="Avenir Light"/>
                <a:cs typeface="Avenir Light"/>
              </a:rPr>
              <a:t>arousal</a:t>
            </a:r>
            <a:endParaRPr lang="nl-NL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7991709" y="338666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1"/>
                </a:solidFill>
                <a:latin typeface="Avenir Light"/>
                <a:cs typeface="Avenir Light"/>
              </a:rPr>
              <a:t>pleasant</a:t>
            </a:r>
            <a:endParaRPr lang="nl-NL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sp>
        <p:nvSpPr>
          <p:cNvPr id="15" name="Tekstvak 14"/>
          <p:cNvSpPr txBox="1"/>
          <p:nvPr/>
        </p:nvSpPr>
        <p:spPr>
          <a:xfrm>
            <a:off x="4198642" y="338666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1"/>
                </a:solidFill>
                <a:latin typeface="Avenir Light"/>
                <a:cs typeface="Avenir Light"/>
              </a:rPr>
              <a:t>unpleasant</a:t>
            </a:r>
            <a:endParaRPr lang="nl-NL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sp>
        <p:nvSpPr>
          <p:cNvPr id="16" name="Tekstvak 15"/>
          <p:cNvSpPr txBox="1"/>
          <p:nvPr/>
        </p:nvSpPr>
        <p:spPr>
          <a:xfrm>
            <a:off x="5949749" y="1053068"/>
            <a:ext cx="142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Avenir Light"/>
                <a:cs typeface="Avenir Light"/>
              </a:rPr>
              <a:t>h</a:t>
            </a:r>
            <a:r>
              <a:rPr lang="nl-NL" dirty="0" smtClean="0">
                <a:solidFill>
                  <a:schemeClr val="bg1"/>
                </a:solidFill>
                <a:latin typeface="Avenir Light"/>
                <a:cs typeface="Avenir Light"/>
              </a:rPr>
              <a:t>igh </a:t>
            </a:r>
            <a:r>
              <a:rPr lang="nl-NL" dirty="0" err="1" smtClean="0">
                <a:solidFill>
                  <a:schemeClr val="bg1"/>
                </a:solidFill>
                <a:latin typeface="Avenir Light"/>
                <a:cs typeface="Avenir Light"/>
              </a:rPr>
              <a:t>arousal</a:t>
            </a:r>
            <a:endParaRPr lang="nl-NL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877" y="1385517"/>
            <a:ext cx="3808166" cy="401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75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Avenir Light"/>
                <a:cs typeface="Avenir Light"/>
              </a:rPr>
              <a:t>Intermezzo</a:t>
            </a:r>
            <a:endParaRPr lang="nl-NL" dirty="0">
              <a:latin typeface="Avenir Light"/>
              <a:cs typeface="Avenir Light"/>
            </a:endParaRPr>
          </a:p>
        </p:txBody>
      </p:sp>
      <p:pic>
        <p:nvPicPr>
          <p:cNvPr id="6" name="Afbeelding 5">
            <a:hlinkClick r:id="rId3"/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17638"/>
            <a:ext cx="9144000" cy="445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2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venir Book" charset="0"/>
                <a:ea typeface="Avenir Book" charset="0"/>
                <a:cs typeface="Avenir Book" charset="0"/>
              </a:rPr>
              <a:t>Break</a:t>
            </a:r>
            <a:endParaRPr lang="en-GB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026" name="Picture 2" descr="fbeeldingsresultaat voor shitspreader 3000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417638"/>
            <a:ext cx="5295900" cy="523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738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Avenir Light"/>
                <a:cs typeface="Avenir Light"/>
              </a:rPr>
              <a:t>Synthetic</a:t>
            </a:r>
            <a:r>
              <a:rPr lang="nl-NL" dirty="0">
                <a:latin typeface="Avenir Light"/>
                <a:cs typeface="Avenir Light"/>
              </a:rPr>
              <a:t> Affect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err="1" smtClean="0">
                <a:latin typeface="Avenir Light"/>
                <a:cs typeface="Avenir Light"/>
              </a:rPr>
              <a:t>Homeostasis</a:t>
            </a:r>
            <a:r>
              <a:rPr lang="nl-NL" dirty="0" smtClean="0">
                <a:latin typeface="Avenir Light"/>
                <a:cs typeface="Avenir Light"/>
              </a:rPr>
              <a:t> model</a:t>
            </a:r>
            <a:r>
              <a:rPr lang="nl-NL" dirty="0">
                <a:latin typeface="Avenir Light"/>
                <a:cs typeface="Avenir Light"/>
              </a:rPr>
              <a:t> </a:t>
            </a:r>
            <a:r>
              <a:rPr lang="nl-NL" dirty="0" smtClean="0">
                <a:latin typeface="Avenir Light"/>
                <a:cs typeface="Avenir Light"/>
              </a:rPr>
              <a:t>/ </a:t>
            </a:r>
            <a:r>
              <a:rPr lang="nl-NL" dirty="0" err="1" smtClean="0">
                <a:latin typeface="Avenir Light"/>
                <a:cs typeface="Avenir Light"/>
              </a:rPr>
              <a:t>needs</a:t>
            </a:r>
            <a:r>
              <a:rPr lang="nl-NL" dirty="0" smtClean="0">
                <a:latin typeface="Avenir Light"/>
                <a:cs typeface="Avenir Light"/>
              </a:rPr>
              <a:t> model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431" y="2397248"/>
            <a:ext cx="5114919" cy="340661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97249"/>
            <a:ext cx="4737865" cy="3406616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4949523" y="6262261"/>
            <a:ext cx="405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latin typeface="Avenir Light"/>
                <a:cs typeface="Avenir Light"/>
              </a:rPr>
              <a:t>iRobot</a:t>
            </a:r>
            <a:r>
              <a:rPr lang="nl-NL" dirty="0" smtClean="0">
                <a:latin typeface="Avenir Light"/>
                <a:cs typeface="Avenir Light"/>
              </a:rPr>
              <a:t> </a:t>
            </a:r>
            <a:r>
              <a:rPr lang="nl-NL" dirty="0" err="1" smtClean="0">
                <a:latin typeface="Avenir Light"/>
                <a:cs typeface="Avenir Light"/>
              </a:rPr>
              <a:t>Roomba</a:t>
            </a:r>
            <a:r>
              <a:rPr lang="nl-NL" dirty="0" smtClean="0">
                <a:latin typeface="Avenir Light"/>
                <a:cs typeface="Avenir Light"/>
              </a:rPr>
              <a:t>, </a:t>
            </a:r>
            <a:r>
              <a:rPr lang="nl-NL" dirty="0" err="1" smtClean="0">
                <a:latin typeface="Avenir Light"/>
                <a:cs typeface="Avenir Light"/>
              </a:rPr>
              <a:t>Rodney</a:t>
            </a:r>
            <a:r>
              <a:rPr lang="nl-NL" dirty="0" smtClean="0">
                <a:latin typeface="Avenir Light"/>
                <a:cs typeface="Avenir Light"/>
              </a:rPr>
              <a:t> Brooks, 1990 </a:t>
            </a:r>
            <a:endParaRPr lang="nl-NL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380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Avenir Light"/>
                <a:cs typeface="Avenir Light"/>
              </a:rPr>
              <a:t>Homeostasis</a:t>
            </a:r>
            <a:r>
              <a:rPr lang="nl-NL" dirty="0">
                <a:latin typeface="Avenir Light"/>
                <a:cs typeface="Avenir Light"/>
              </a:rPr>
              <a:t> model </a:t>
            </a:r>
          </a:p>
        </p:txBody>
      </p:sp>
      <p:grpSp>
        <p:nvGrpSpPr>
          <p:cNvPr id="11" name="Groeperen 10"/>
          <p:cNvGrpSpPr/>
          <p:nvPr/>
        </p:nvGrpSpPr>
        <p:grpSpPr>
          <a:xfrm>
            <a:off x="5779869" y="2262937"/>
            <a:ext cx="748941" cy="3011822"/>
            <a:chOff x="5242587" y="2262937"/>
            <a:chExt cx="748941" cy="3011822"/>
          </a:xfrm>
        </p:grpSpPr>
        <p:sp>
          <p:nvSpPr>
            <p:cNvPr id="7" name="Rechthoek 6"/>
            <p:cNvSpPr/>
            <p:nvPr/>
          </p:nvSpPr>
          <p:spPr>
            <a:xfrm>
              <a:off x="5242587" y="2262937"/>
              <a:ext cx="748941" cy="30118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Rechthoek 7"/>
            <p:cNvSpPr/>
            <p:nvPr/>
          </p:nvSpPr>
          <p:spPr>
            <a:xfrm>
              <a:off x="5242587" y="3288584"/>
              <a:ext cx="748941" cy="1986174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2" name="Groeperen 11"/>
          <p:cNvGrpSpPr/>
          <p:nvPr/>
        </p:nvGrpSpPr>
        <p:grpSpPr>
          <a:xfrm>
            <a:off x="6968422" y="2262937"/>
            <a:ext cx="748941" cy="3011822"/>
            <a:chOff x="7652224" y="2262937"/>
            <a:chExt cx="748941" cy="3011822"/>
          </a:xfrm>
        </p:grpSpPr>
        <p:sp>
          <p:nvSpPr>
            <p:cNvPr id="9" name="Rechthoek 8"/>
            <p:cNvSpPr/>
            <p:nvPr/>
          </p:nvSpPr>
          <p:spPr>
            <a:xfrm>
              <a:off x="7652224" y="2262937"/>
              <a:ext cx="748941" cy="30118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Rechthoek 9"/>
            <p:cNvSpPr/>
            <p:nvPr/>
          </p:nvSpPr>
          <p:spPr>
            <a:xfrm>
              <a:off x="7652224" y="4395632"/>
              <a:ext cx="748941" cy="8791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3" name="Tekstvak 12"/>
          <p:cNvSpPr txBox="1"/>
          <p:nvPr/>
        </p:nvSpPr>
        <p:spPr>
          <a:xfrm>
            <a:off x="5839583" y="550779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latin typeface="Avenir Light"/>
                <a:cs typeface="Avenir Light"/>
              </a:rPr>
              <a:t>Dust</a:t>
            </a:r>
            <a:endParaRPr lang="nl-NL" dirty="0">
              <a:latin typeface="Avenir Light"/>
              <a:cs typeface="Avenir Light"/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6870736" y="5507792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latin typeface="Avenir Light"/>
                <a:cs typeface="Avenir Light"/>
              </a:rPr>
              <a:t>Energy</a:t>
            </a:r>
            <a:endParaRPr lang="nl-NL" dirty="0">
              <a:latin typeface="Avenir Light"/>
              <a:cs typeface="Avenir Light"/>
            </a:endParaRPr>
          </a:p>
        </p:txBody>
      </p:sp>
      <p:sp>
        <p:nvSpPr>
          <p:cNvPr id="16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5143576" cy="4525963"/>
          </a:xfrm>
        </p:spPr>
        <p:txBody>
          <a:bodyPr>
            <a:normAutofit/>
          </a:bodyPr>
          <a:lstStyle/>
          <a:p>
            <a:endParaRPr lang="nl-NL" dirty="0" smtClean="0">
              <a:latin typeface="Avenir Light"/>
              <a:cs typeface="Avenir Light"/>
            </a:endParaRPr>
          </a:p>
          <a:p>
            <a:r>
              <a:rPr lang="nl-NL" dirty="0" err="1">
                <a:latin typeface="Avenir Light"/>
                <a:cs typeface="Avenir Light"/>
              </a:rPr>
              <a:t>Tendency</a:t>
            </a:r>
            <a:r>
              <a:rPr lang="nl-NL" dirty="0">
                <a:latin typeface="Avenir Light"/>
                <a:cs typeface="Avenir Light"/>
              </a:rPr>
              <a:t> </a:t>
            </a:r>
            <a:r>
              <a:rPr lang="nl-NL" dirty="0" err="1">
                <a:latin typeface="Avenir Light"/>
                <a:cs typeface="Avenir Light"/>
              </a:rPr>
              <a:t>to</a:t>
            </a:r>
            <a:r>
              <a:rPr lang="nl-NL" dirty="0">
                <a:latin typeface="Avenir Light"/>
                <a:cs typeface="Avenir Light"/>
              </a:rPr>
              <a:t> </a:t>
            </a:r>
            <a:r>
              <a:rPr lang="nl-NL" dirty="0" err="1">
                <a:latin typeface="Avenir Light"/>
                <a:cs typeface="Avenir Light"/>
              </a:rPr>
              <a:t>achieve</a:t>
            </a:r>
            <a:r>
              <a:rPr lang="nl-NL" dirty="0">
                <a:latin typeface="Avenir Light"/>
                <a:cs typeface="Avenir Light"/>
              </a:rPr>
              <a:t> </a:t>
            </a:r>
            <a:r>
              <a:rPr lang="nl-NL" dirty="0" err="1">
                <a:latin typeface="Avenir Light"/>
                <a:cs typeface="Avenir Light"/>
              </a:rPr>
              <a:t>an</a:t>
            </a:r>
            <a:r>
              <a:rPr lang="nl-NL" dirty="0">
                <a:latin typeface="Avenir Light"/>
                <a:cs typeface="Avenir Light"/>
              </a:rPr>
              <a:t> </a:t>
            </a:r>
            <a:r>
              <a:rPr lang="nl-NL" dirty="0" err="1">
                <a:latin typeface="Avenir Light"/>
                <a:cs typeface="Avenir Light"/>
              </a:rPr>
              <a:t>internal</a:t>
            </a:r>
            <a:r>
              <a:rPr lang="nl-NL" dirty="0">
                <a:latin typeface="Avenir Light"/>
                <a:cs typeface="Avenir Light"/>
              </a:rPr>
              <a:t> </a:t>
            </a:r>
            <a:r>
              <a:rPr lang="nl-NL" dirty="0" err="1">
                <a:latin typeface="Avenir Light"/>
                <a:cs typeface="Avenir Light"/>
              </a:rPr>
              <a:t>balance</a:t>
            </a:r>
            <a:r>
              <a:rPr lang="nl-NL" dirty="0">
                <a:latin typeface="Avenir Light"/>
                <a:cs typeface="Avenir Light"/>
              </a:rPr>
              <a:t> </a:t>
            </a:r>
            <a:r>
              <a:rPr lang="nl-NL" dirty="0" err="1">
                <a:latin typeface="Avenir Light"/>
                <a:cs typeface="Avenir Light"/>
              </a:rPr>
              <a:t>and</a:t>
            </a:r>
            <a:r>
              <a:rPr lang="nl-NL" dirty="0">
                <a:latin typeface="Avenir Light"/>
                <a:cs typeface="Avenir Light"/>
              </a:rPr>
              <a:t> </a:t>
            </a:r>
            <a:r>
              <a:rPr lang="nl-NL" dirty="0" err="1">
                <a:latin typeface="Avenir Light"/>
                <a:cs typeface="Avenir Light"/>
              </a:rPr>
              <a:t>maintain</a:t>
            </a:r>
            <a:r>
              <a:rPr lang="nl-NL" dirty="0">
                <a:latin typeface="Avenir Light"/>
                <a:cs typeface="Avenir Light"/>
              </a:rPr>
              <a:t> </a:t>
            </a:r>
            <a:r>
              <a:rPr lang="nl-NL" dirty="0" err="1">
                <a:latin typeface="Avenir Light"/>
                <a:cs typeface="Avenir Light"/>
              </a:rPr>
              <a:t>that</a:t>
            </a:r>
            <a:r>
              <a:rPr lang="nl-NL" dirty="0">
                <a:latin typeface="Avenir Light"/>
                <a:cs typeface="Avenir Light"/>
              </a:rPr>
              <a:t> </a:t>
            </a:r>
            <a:r>
              <a:rPr lang="nl-NL" dirty="0" err="1" smtClean="0">
                <a:latin typeface="Avenir Light"/>
                <a:cs typeface="Avenir Light"/>
              </a:rPr>
              <a:t>balance</a:t>
            </a:r>
            <a:endParaRPr lang="nl-NL" dirty="0" smtClean="0">
              <a:latin typeface="Avenir Light"/>
              <a:cs typeface="Avenir Light"/>
            </a:endParaRPr>
          </a:p>
          <a:p>
            <a:endParaRPr lang="nl-NL" dirty="0">
              <a:latin typeface="Avenir Light"/>
              <a:cs typeface="Avenir Light"/>
            </a:endParaRPr>
          </a:p>
          <a:p>
            <a:r>
              <a:rPr lang="nl-NL" sz="2800" dirty="0">
                <a:latin typeface="Avenir Light"/>
                <a:cs typeface="Avenir Light"/>
              </a:rPr>
              <a:t>In </a:t>
            </a:r>
            <a:r>
              <a:rPr lang="nl-NL" sz="2800" dirty="0" err="1">
                <a:latin typeface="Avenir Light"/>
                <a:cs typeface="Avenir Light"/>
              </a:rPr>
              <a:t>humans</a:t>
            </a:r>
            <a:r>
              <a:rPr lang="nl-NL" sz="2800" dirty="0">
                <a:latin typeface="Avenir Light"/>
                <a:cs typeface="Avenir Light"/>
              </a:rPr>
              <a:t>, </a:t>
            </a:r>
            <a:r>
              <a:rPr lang="nl-NL" sz="2800" dirty="0" err="1">
                <a:latin typeface="Avenir Light"/>
                <a:cs typeface="Avenir Light"/>
              </a:rPr>
              <a:t>for</a:t>
            </a:r>
            <a:r>
              <a:rPr lang="nl-NL" sz="2800" dirty="0">
                <a:latin typeface="Avenir Light"/>
                <a:cs typeface="Avenir Light"/>
              </a:rPr>
              <a:t> </a:t>
            </a:r>
            <a:r>
              <a:rPr lang="nl-NL" sz="2800" dirty="0" err="1">
                <a:latin typeface="Avenir Light"/>
                <a:cs typeface="Avenir Light"/>
              </a:rPr>
              <a:t>example</a:t>
            </a:r>
            <a:r>
              <a:rPr lang="nl-NL" sz="2800" dirty="0">
                <a:latin typeface="Avenir Light"/>
                <a:cs typeface="Avenir Light"/>
              </a:rPr>
              <a:t>, </a:t>
            </a:r>
            <a:r>
              <a:rPr lang="nl-NL" sz="2800" dirty="0" err="1">
                <a:latin typeface="Avenir Light"/>
                <a:cs typeface="Avenir Light"/>
              </a:rPr>
              <a:t>hunger</a:t>
            </a:r>
            <a:r>
              <a:rPr lang="nl-NL" sz="2800" dirty="0">
                <a:latin typeface="Avenir Light"/>
                <a:cs typeface="Avenir Light"/>
              </a:rPr>
              <a:t>, </a:t>
            </a:r>
            <a:r>
              <a:rPr lang="nl-NL" sz="2800" dirty="0" err="1">
                <a:latin typeface="Avenir Light"/>
                <a:cs typeface="Avenir Light"/>
              </a:rPr>
              <a:t>temperature</a:t>
            </a:r>
            <a:r>
              <a:rPr lang="nl-NL" sz="2800" dirty="0">
                <a:latin typeface="Avenir Light"/>
                <a:cs typeface="Avenir Light"/>
              </a:rPr>
              <a:t>, </a:t>
            </a:r>
            <a:r>
              <a:rPr lang="nl-NL" sz="2800" dirty="0" err="1">
                <a:latin typeface="Avenir Light"/>
                <a:cs typeface="Avenir Light"/>
              </a:rPr>
              <a:t>hormones</a:t>
            </a:r>
            <a:endParaRPr lang="nl-NL" sz="2800" dirty="0" smtClean="0">
              <a:latin typeface="Avenir Light"/>
              <a:cs typeface="Avenir Light"/>
            </a:endParaRPr>
          </a:p>
        </p:txBody>
      </p:sp>
      <p:grpSp>
        <p:nvGrpSpPr>
          <p:cNvPr id="17" name="Groeperen 16"/>
          <p:cNvGrpSpPr/>
          <p:nvPr/>
        </p:nvGrpSpPr>
        <p:grpSpPr>
          <a:xfrm>
            <a:off x="8059271" y="2262937"/>
            <a:ext cx="748941" cy="3011823"/>
            <a:chOff x="7652224" y="2262937"/>
            <a:chExt cx="748941" cy="3011823"/>
          </a:xfrm>
        </p:grpSpPr>
        <p:sp>
          <p:nvSpPr>
            <p:cNvPr id="18" name="Rechthoek 17"/>
            <p:cNvSpPr/>
            <p:nvPr/>
          </p:nvSpPr>
          <p:spPr>
            <a:xfrm>
              <a:off x="7652224" y="2262937"/>
              <a:ext cx="748941" cy="30118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Rechthoek 18"/>
            <p:cNvSpPr/>
            <p:nvPr/>
          </p:nvSpPr>
          <p:spPr>
            <a:xfrm>
              <a:off x="7652224" y="2637379"/>
              <a:ext cx="748941" cy="2637381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0" name="Tekstvak 19"/>
          <p:cNvSpPr txBox="1"/>
          <p:nvPr/>
        </p:nvSpPr>
        <p:spPr>
          <a:xfrm>
            <a:off x="8055557" y="550779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latin typeface="Avenir Light"/>
                <a:cs typeface="Avenir Light"/>
              </a:rPr>
              <a:t>Safety</a:t>
            </a:r>
            <a:endParaRPr lang="nl-NL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327128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Avenir Light"/>
                <a:cs typeface="Avenir Light"/>
              </a:rPr>
              <a:t>Homeostasis</a:t>
            </a:r>
            <a:r>
              <a:rPr lang="nl-NL" dirty="0">
                <a:latin typeface="Avenir Light"/>
                <a:cs typeface="Avenir Light"/>
              </a:rPr>
              <a:t> model </a:t>
            </a:r>
          </a:p>
        </p:txBody>
      </p:sp>
      <p:grpSp>
        <p:nvGrpSpPr>
          <p:cNvPr id="11" name="Groeperen 10"/>
          <p:cNvGrpSpPr/>
          <p:nvPr/>
        </p:nvGrpSpPr>
        <p:grpSpPr>
          <a:xfrm>
            <a:off x="5779869" y="2262937"/>
            <a:ext cx="748941" cy="3011822"/>
            <a:chOff x="5242587" y="2262937"/>
            <a:chExt cx="748941" cy="3011822"/>
          </a:xfrm>
        </p:grpSpPr>
        <p:sp>
          <p:nvSpPr>
            <p:cNvPr id="7" name="Rechthoek 6"/>
            <p:cNvSpPr/>
            <p:nvPr/>
          </p:nvSpPr>
          <p:spPr>
            <a:xfrm>
              <a:off x="5242587" y="2262937"/>
              <a:ext cx="748941" cy="30118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Rechthoek 7"/>
            <p:cNvSpPr/>
            <p:nvPr/>
          </p:nvSpPr>
          <p:spPr>
            <a:xfrm>
              <a:off x="5242587" y="3288584"/>
              <a:ext cx="748941" cy="1986174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2" name="Groeperen 11"/>
          <p:cNvGrpSpPr/>
          <p:nvPr/>
        </p:nvGrpSpPr>
        <p:grpSpPr>
          <a:xfrm>
            <a:off x="6968422" y="2262937"/>
            <a:ext cx="748941" cy="3011822"/>
            <a:chOff x="7652224" y="2262937"/>
            <a:chExt cx="748941" cy="3011822"/>
          </a:xfrm>
        </p:grpSpPr>
        <p:sp>
          <p:nvSpPr>
            <p:cNvPr id="9" name="Rechthoek 8"/>
            <p:cNvSpPr/>
            <p:nvPr/>
          </p:nvSpPr>
          <p:spPr>
            <a:xfrm>
              <a:off x="7652224" y="2262937"/>
              <a:ext cx="748941" cy="30118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Rechthoek 9"/>
            <p:cNvSpPr/>
            <p:nvPr/>
          </p:nvSpPr>
          <p:spPr>
            <a:xfrm>
              <a:off x="7652224" y="4395632"/>
              <a:ext cx="748941" cy="8791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3" name="Tekstvak 12"/>
          <p:cNvSpPr txBox="1"/>
          <p:nvPr/>
        </p:nvSpPr>
        <p:spPr>
          <a:xfrm>
            <a:off x="5839583" y="550779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latin typeface="Avenir Light"/>
                <a:cs typeface="Avenir Light"/>
              </a:rPr>
              <a:t>Dust</a:t>
            </a:r>
            <a:endParaRPr lang="nl-NL" dirty="0">
              <a:latin typeface="Avenir Light"/>
              <a:cs typeface="Avenir Light"/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6870736" y="5507792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latin typeface="Avenir Light"/>
                <a:cs typeface="Avenir Light"/>
              </a:rPr>
              <a:t>Energy</a:t>
            </a:r>
            <a:endParaRPr lang="nl-NL" dirty="0">
              <a:latin typeface="Avenir Light"/>
              <a:cs typeface="Avenir Light"/>
            </a:endParaRPr>
          </a:p>
        </p:txBody>
      </p:sp>
      <p:sp>
        <p:nvSpPr>
          <p:cNvPr id="16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5143576" cy="4525963"/>
          </a:xfrm>
        </p:spPr>
        <p:txBody>
          <a:bodyPr>
            <a:normAutofit lnSpcReduction="10000"/>
          </a:bodyPr>
          <a:lstStyle/>
          <a:p>
            <a:r>
              <a:rPr lang="nl-NL" dirty="0" err="1" smtClean="0">
                <a:latin typeface="Avenir Light"/>
                <a:cs typeface="Avenir Light"/>
              </a:rPr>
              <a:t>Identify</a:t>
            </a:r>
            <a:r>
              <a:rPr lang="nl-NL" dirty="0" smtClean="0">
                <a:latin typeface="Avenir Light"/>
                <a:cs typeface="Avenir Light"/>
              </a:rPr>
              <a:t> </a:t>
            </a:r>
            <a:r>
              <a:rPr lang="nl-NL" dirty="0" err="1" smtClean="0">
                <a:latin typeface="Avenir Light"/>
                <a:cs typeface="Avenir Light"/>
              </a:rPr>
              <a:t>needs</a:t>
            </a:r>
            <a:r>
              <a:rPr lang="nl-NL" dirty="0" smtClean="0">
                <a:latin typeface="Avenir Light"/>
                <a:cs typeface="Avenir Light"/>
              </a:rPr>
              <a:t>, have </a:t>
            </a:r>
            <a:r>
              <a:rPr lang="nl-NL" dirty="0" err="1" smtClean="0">
                <a:latin typeface="Avenir Light"/>
                <a:cs typeface="Avenir Light"/>
              </a:rPr>
              <a:t>experiences</a:t>
            </a:r>
            <a:endParaRPr lang="nl-NL" dirty="0" smtClean="0">
              <a:latin typeface="Avenir Light"/>
              <a:cs typeface="Avenir Light"/>
            </a:endParaRPr>
          </a:p>
          <a:p>
            <a:r>
              <a:rPr lang="nl-NL" dirty="0" smtClean="0">
                <a:latin typeface="Avenir Light"/>
                <a:cs typeface="Avenir Light"/>
              </a:rPr>
              <a:t>Actions </a:t>
            </a:r>
            <a:r>
              <a:rPr lang="nl-NL" dirty="0" err="1" smtClean="0">
                <a:latin typeface="Avenir Light"/>
                <a:cs typeface="Avenir Light"/>
              </a:rPr>
              <a:t>and</a:t>
            </a:r>
            <a:r>
              <a:rPr lang="nl-NL" dirty="0" smtClean="0">
                <a:latin typeface="Avenir Light"/>
                <a:cs typeface="Avenir Light"/>
              </a:rPr>
              <a:t> </a:t>
            </a:r>
            <a:r>
              <a:rPr lang="nl-NL" dirty="0" err="1" smtClean="0">
                <a:latin typeface="Avenir Light"/>
                <a:cs typeface="Avenir Light"/>
              </a:rPr>
              <a:t>external</a:t>
            </a:r>
            <a:r>
              <a:rPr lang="nl-NL" dirty="0" smtClean="0">
                <a:latin typeface="Avenir Light"/>
                <a:cs typeface="Avenir Light"/>
              </a:rPr>
              <a:t> factors </a:t>
            </a:r>
            <a:r>
              <a:rPr lang="nl-NL" dirty="0" err="1" smtClean="0">
                <a:latin typeface="Avenir Light"/>
                <a:cs typeface="Avenir Light"/>
              </a:rPr>
              <a:t>influence</a:t>
            </a:r>
            <a:r>
              <a:rPr lang="nl-NL" dirty="0" smtClean="0">
                <a:latin typeface="Avenir Light"/>
                <a:cs typeface="Avenir Light"/>
              </a:rPr>
              <a:t> </a:t>
            </a:r>
            <a:r>
              <a:rPr lang="nl-NL" dirty="0" err="1" smtClean="0">
                <a:latin typeface="Avenir Light"/>
                <a:cs typeface="Avenir Light"/>
              </a:rPr>
              <a:t>internal</a:t>
            </a:r>
            <a:r>
              <a:rPr lang="nl-NL" dirty="0" smtClean="0">
                <a:latin typeface="Avenir Light"/>
                <a:cs typeface="Avenir Light"/>
              </a:rPr>
              <a:t> state</a:t>
            </a:r>
          </a:p>
          <a:p>
            <a:r>
              <a:rPr lang="nl-NL" dirty="0" err="1" smtClean="0">
                <a:latin typeface="Avenir Light"/>
                <a:cs typeface="Avenir Light"/>
              </a:rPr>
              <a:t>Internal</a:t>
            </a:r>
            <a:r>
              <a:rPr lang="nl-NL" dirty="0" smtClean="0">
                <a:latin typeface="Avenir Light"/>
                <a:cs typeface="Avenir Light"/>
              </a:rPr>
              <a:t> state </a:t>
            </a:r>
            <a:r>
              <a:rPr lang="nl-NL" dirty="0" err="1" smtClean="0">
                <a:latin typeface="Avenir Light"/>
                <a:cs typeface="Avenir Light"/>
              </a:rPr>
              <a:t>influences</a:t>
            </a:r>
            <a:r>
              <a:rPr lang="nl-NL" dirty="0" smtClean="0">
                <a:latin typeface="Avenir Light"/>
                <a:cs typeface="Avenir Light"/>
              </a:rPr>
              <a:t> </a:t>
            </a:r>
            <a:r>
              <a:rPr lang="nl-NL" dirty="0" err="1" smtClean="0">
                <a:latin typeface="Avenir Light"/>
                <a:cs typeface="Avenir Light"/>
              </a:rPr>
              <a:t>behaviour</a:t>
            </a:r>
            <a:endParaRPr lang="nl-NL" dirty="0" smtClean="0">
              <a:latin typeface="Avenir Light"/>
              <a:cs typeface="Avenir Light"/>
            </a:endParaRPr>
          </a:p>
          <a:p>
            <a:endParaRPr lang="nl-NL" dirty="0" smtClean="0">
              <a:latin typeface="Avenir Light"/>
              <a:cs typeface="Avenir Light"/>
            </a:endParaRPr>
          </a:p>
          <a:p>
            <a:r>
              <a:rPr lang="nl-NL" dirty="0" smtClean="0">
                <a:latin typeface="Avenir Light"/>
                <a:cs typeface="Avenir Light"/>
              </a:rPr>
              <a:t>Balance </a:t>
            </a:r>
            <a:r>
              <a:rPr lang="nl-NL" dirty="0" err="1" smtClean="0">
                <a:latin typeface="Avenir Light"/>
                <a:cs typeface="Avenir Light"/>
              </a:rPr>
              <a:t>between</a:t>
            </a:r>
            <a:r>
              <a:rPr lang="nl-NL" dirty="0" smtClean="0">
                <a:latin typeface="Avenir Light"/>
                <a:cs typeface="Avenir Light"/>
              </a:rPr>
              <a:t> </a:t>
            </a:r>
            <a:r>
              <a:rPr lang="nl-NL" dirty="0" err="1" smtClean="0">
                <a:latin typeface="Avenir Light"/>
                <a:cs typeface="Avenir Light"/>
              </a:rPr>
              <a:t>needs</a:t>
            </a:r>
            <a:endParaRPr lang="nl-NL" dirty="0" smtClean="0">
              <a:latin typeface="Avenir Light"/>
              <a:cs typeface="Avenir Light"/>
            </a:endParaRPr>
          </a:p>
          <a:p>
            <a:endParaRPr lang="nl-NL" dirty="0" smtClean="0">
              <a:latin typeface="Avenir Light"/>
              <a:cs typeface="Avenir Light"/>
            </a:endParaRPr>
          </a:p>
        </p:txBody>
      </p:sp>
      <p:grpSp>
        <p:nvGrpSpPr>
          <p:cNvPr id="17" name="Groeperen 16"/>
          <p:cNvGrpSpPr/>
          <p:nvPr/>
        </p:nvGrpSpPr>
        <p:grpSpPr>
          <a:xfrm>
            <a:off x="8059271" y="2262937"/>
            <a:ext cx="748941" cy="3011823"/>
            <a:chOff x="7652224" y="2262937"/>
            <a:chExt cx="748941" cy="3011823"/>
          </a:xfrm>
        </p:grpSpPr>
        <p:sp>
          <p:nvSpPr>
            <p:cNvPr id="18" name="Rechthoek 17"/>
            <p:cNvSpPr/>
            <p:nvPr/>
          </p:nvSpPr>
          <p:spPr>
            <a:xfrm>
              <a:off x="7652224" y="2262937"/>
              <a:ext cx="748941" cy="30118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Rechthoek 18"/>
            <p:cNvSpPr/>
            <p:nvPr/>
          </p:nvSpPr>
          <p:spPr>
            <a:xfrm>
              <a:off x="7652224" y="2637379"/>
              <a:ext cx="748941" cy="2637381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0" name="Tekstvak 19"/>
          <p:cNvSpPr txBox="1"/>
          <p:nvPr/>
        </p:nvSpPr>
        <p:spPr>
          <a:xfrm>
            <a:off x="8055557" y="550779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mtClean="0">
                <a:latin typeface="Avenir Light"/>
                <a:cs typeface="Avenir Light"/>
              </a:rPr>
              <a:t>Safety</a:t>
            </a:r>
            <a:endParaRPr lang="nl-NL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524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latin typeface="Avenir Light"/>
                <a:cs typeface="Avenir Light"/>
              </a:rPr>
              <a:t>Expressing</a:t>
            </a:r>
            <a:r>
              <a:rPr lang="nl-NL" dirty="0" smtClean="0">
                <a:latin typeface="Avenir Light"/>
                <a:cs typeface="Avenir Light"/>
              </a:rPr>
              <a:t> </a:t>
            </a:r>
            <a:r>
              <a:rPr lang="nl-NL" dirty="0" err="1" smtClean="0">
                <a:latin typeface="Avenir Light"/>
                <a:cs typeface="Avenir Light"/>
              </a:rPr>
              <a:t>Emotion</a:t>
            </a:r>
            <a:endParaRPr lang="nl-NL" dirty="0">
              <a:latin typeface="Avenir Light"/>
              <a:cs typeface="Avenir Ligh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170075" y="1623606"/>
            <a:ext cx="2929316" cy="10626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dirty="0" err="1" smtClean="0">
                <a:latin typeface="Avenir Light"/>
                <a:cs typeface="Avenir Light"/>
              </a:rPr>
              <a:t>Realistic</a:t>
            </a:r>
            <a:r>
              <a:rPr lang="nl-NL" dirty="0" smtClean="0">
                <a:latin typeface="Avenir Light"/>
                <a:cs typeface="Avenir Light"/>
              </a:rPr>
              <a:t>	</a:t>
            </a:r>
            <a:endParaRPr lang="nl-NL" dirty="0">
              <a:latin typeface="Avenir Light"/>
              <a:cs typeface="Avenir Light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57200" y="1651758"/>
            <a:ext cx="2375751" cy="1062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nl-NL" u="sng" dirty="0" err="1">
                <a:latin typeface="Avenir Light"/>
                <a:cs typeface="Avenir Light"/>
              </a:rPr>
              <a:t>I</a:t>
            </a:r>
            <a:r>
              <a:rPr lang="nl-NL" u="sng" dirty="0" err="1" smtClean="0">
                <a:latin typeface="Avenir Light"/>
                <a:cs typeface="Avenir Light"/>
              </a:rPr>
              <a:t>conic</a:t>
            </a:r>
            <a:r>
              <a:rPr lang="nl-NL" dirty="0" smtClean="0">
                <a:latin typeface="Avenir Light"/>
                <a:cs typeface="Avenir Light"/>
              </a:rPr>
              <a:t>	</a:t>
            </a:r>
            <a:endParaRPr lang="nl-NL" dirty="0">
              <a:latin typeface="Avenir Light"/>
              <a:cs typeface="Avenir Light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6311049" y="1623606"/>
            <a:ext cx="2375751" cy="1062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nl-NL" dirty="0" smtClean="0">
                <a:latin typeface="Avenir Light"/>
                <a:cs typeface="Avenir Light"/>
              </a:rPr>
              <a:t>Abstract</a:t>
            </a:r>
            <a:endParaRPr lang="nl-NL" dirty="0">
              <a:latin typeface="Avenir Light"/>
              <a:cs typeface="Avenir Light"/>
            </a:endParaRPr>
          </a:p>
        </p:txBody>
      </p:sp>
      <p:pic>
        <p:nvPicPr>
          <p:cNvPr id="6" name="Shape 254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32740"/>
            <a:ext cx="4741975" cy="4025260"/>
          </a:xfrm>
          <a:prstGeom prst="rect">
            <a:avLst/>
          </a:prstGeom>
        </p:spPr>
      </p:pic>
      <p:pic>
        <p:nvPicPr>
          <p:cNvPr id="7" name="Afbeelding 6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237" y="2832740"/>
            <a:ext cx="4522764" cy="402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2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371600" y="6327381"/>
            <a:ext cx="6400800" cy="489937"/>
          </a:xfrm>
        </p:spPr>
        <p:txBody>
          <a:bodyPr>
            <a:normAutofit/>
          </a:bodyPr>
          <a:lstStyle/>
          <a:p>
            <a:r>
              <a:rPr lang="nl-NL" sz="1800" dirty="0" smtClean="0">
                <a:latin typeface="Avenir Light"/>
                <a:cs typeface="Avenir Light"/>
              </a:rPr>
              <a:t>Spot, Boston Dynamics, 2015</a:t>
            </a:r>
            <a:endParaRPr lang="nl-NL" sz="1800" dirty="0">
              <a:latin typeface="Avenir Light"/>
              <a:cs typeface="Avenir Light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7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Avenir Light"/>
                <a:cs typeface="Avenir Light"/>
              </a:rPr>
              <a:t>Expressing</a:t>
            </a:r>
            <a:r>
              <a:rPr lang="nl-NL" dirty="0">
                <a:latin typeface="Avenir Light"/>
                <a:cs typeface="Avenir Light"/>
              </a:rPr>
              <a:t> </a:t>
            </a:r>
            <a:r>
              <a:rPr lang="nl-NL" dirty="0" err="1">
                <a:latin typeface="Avenir Light"/>
                <a:cs typeface="Avenir Light"/>
              </a:rPr>
              <a:t>Emotion</a:t>
            </a:r>
            <a:endParaRPr lang="nl-NL" dirty="0">
              <a:latin typeface="Avenir Light"/>
              <a:cs typeface="Avenir Ligh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170075" y="1623606"/>
            <a:ext cx="2929316" cy="10626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u="sng" dirty="0" err="1" smtClean="0">
                <a:latin typeface="Avenir Light"/>
                <a:cs typeface="Avenir Light"/>
              </a:rPr>
              <a:t>Realistic</a:t>
            </a:r>
            <a:r>
              <a:rPr lang="nl-NL" dirty="0" smtClean="0">
                <a:latin typeface="Avenir Light"/>
                <a:cs typeface="Avenir Light"/>
              </a:rPr>
              <a:t>	</a:t>
            </a:r>
            <a:endParaRPr lang="nl-NL" dirty="0">
              <a:latin typeface="Avenir Light"/>
              <a:cs typeface="Avenir Light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57200" y="1651758"/>
            <a:ext cx="2375751" cy="1062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nl-NL" dirty="0" err="1" smtClean="0">
                <a:latin typeface="Avenir Light"/>
                <a:cs typeface="Avenir Light"/>
              </a:rPr>
              <a:t>Iconic</a:t>
            </a:r>
            <a:r>
              <a:rPr lang="nl-NL" dirty="0" smtClean="0">
                <a:latin typeface="Avenir Light"/>
                <a:cs typeface="Avenir Light"/>
              </a:rPr>
              <a:t>	</a:t>
            </a:r>
            <a:endParaRPr lang="nl-NL" dirty="0">
              <a:latin typeface="Avenir Light"/>
              <a:cs typeface="Avenir Light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6311049" y="1623606"/>
            <a:ext cx="2375751" cy="1062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nl-NL" dirty="0" smtClean="0">
                <a:latin typeface="Avenir Light"/>
                <a:cs typeface="Avenir Light"/>
              </a:rPr>
              <a:t>Abstract</a:t>
            </a:r>
            <a:endParaRPr lang="nl-NL" dirty="0">
              <a:latin typeface="Avenir Light"/>
              <a:cs typeface="Avenir Light"/>
            </a:endParaRPr>
          </a:p>
        </p:txBody>
      </p:sp>
      <p:pic>
        <p:nvPicPr>
          <p:cNvPr id="8" name="Shape 2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683816" y="2939641"/>
            <a:ext cx="5877559" cy="3918359"/>
          </a:xfrm>
          <a:prstGeom prst="rect">
            <a:avLst/>
          </a:prstGeom>
        </p:spPr>
      </p:pic>
      <p:pic>
        <p:nvPicPr>
          <p:cNvPr id="9" name="Afbeelding 8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991" y="2946703"/>
            <a:ext cx="4341009" cy="419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5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Avenir Light"/>
                <a:cs typeface="Avenir Light"/>
              </a:rPr>
              <a:t>Expressing</a:t>
            </a:r>
            <a:r>
              <a:rPr lang="nl-NL" dirty="0">
                <a:solidFill>
                  <a:schemeClr val="bg1"/>
                </a:solidFill>
                <a:latin typeface="Avenir Light"/>
                <a:cs typeface="Avenir Light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Avenir Light"/>
                <a:cs typeface="Avenir Light"/>
              </a:rPr>
              <a:t>Emotion</a:t>
            </a:r>
            <a:endParaRPr lang="nl-NL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170075" y="1623606"/>
            <a:ext cx="2929316" cy="10626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u="sng" dirty="0" err="1" smtClean="0">
                <a:solidFill>
                  <a:schemeClr val="bg1"/>
                </a:solidFill>
                <a:latin typeface="Avenir Light"/>
                <a:cs typeface="Avenir Light"/>
              </a:rPr>
              <a:t>Realistic</a:t>
            </a:r>
            <a:r>
              <a:rPr lang="nl-NL" dirty="0" smtClean="0">
                <a:solidFill>
                  <a:schemeClr val="bg1"/>
                </a:solidFill>
                <a:latin typeface="Avenir Light"/>
                <a:cs typeface="Avenir Light"/>
              </a:rPr>
              <a:t>	</a:t>
            </a:r>
            <a:endParaRPr lang="nl-NL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57200" y="1651758"/>
            <a:ext cx="2375751" cy="1062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nl-NL" dirty="0" err="1" smtClean="0">
                <a:solidFill>
                  <a:schemeClr val="bg1"/>
                </a:solidFill>
                <a:latin typeface="Avenir Light"/>
                <a:cs typeface="Avenir Light"/>
              </a:rPr>
              <a:t>Iconic</a:t>
            </a:r>
            <a:r>
              <a:rPr lang="nl-NL" dirty="0" smtClean="0">
                <a:solidFill>
                  <a:schemeClr val="bg1"/>
                </a:solidFill>
                <a:latin typeface="Avenir Light"/>
                <a:cs typeface="Avenir Light"/>
              </a:rPr>
              <a:t>	</a:t>
            </a:r>
            <a:endParaRPr lang="nl-NL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6311049" y="1623606"/>
            <a:ext cx="2375751" cy="1062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nl-NL" dirty="0" smtClean="0">
                <a:solidFill>
                  <a:schemeClr val="bg1"/>
                </a:solidFill>
                <a:latin typeface="Avenir Light"/>
                <a:cs typeface="Avenir Light"/>
              </a:rPr>
              <a:t>Abstract</a:t>
            </a:r>
            <a:endParaRPr lang="nl-NL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238" y="2400300"/>
            <a:ext cx="6348924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6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Avenir Light"/>
                <a:cs typeface="Avenir Light"/>
              </a:rPr>
              <a:t>Expressing</a:t>
            </a:r>
            <a:r>
              <a:rPr lang="nl-NL" dirty="0">
                <a:latin typeface="Avenir Light"/>
                <a:cs typeface="Avenir Light"/>
              </a:rPr>
              <a:t> </a:t>
            </a:r>
            <a:r>
              <a:rPr lang="nl-NL" dirty="0" err="1">
                <a:latin typeface="Avenir Light"/>
                <a:cs typeface="Avenir Light"/>
              </a:rPr>
              <a:t>Emotion</a:t>
            </a:r>
            <a:endParaRPr lang="nl-NL" dirty="0">
              <a:latin typeface="Avenir Light"/>
              <a:cs typeface="Avenir Ligh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170075" y="1623606"/>
            <a:ext cx="2929316" cy="10626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dirty="0" err="1" smtClean="0">
                <a:latin typeface="Avenir Light"/>
                <a:cs typeface="Avenir Light"/>
              </a:rPr>
              <a:t>Realistic</a:t>
            </a:r>
            <a:r>
              <a:rPr lang="nl-NL" dirty="0" smtClean="0">
                <a:latin typeface="Avenir Light"/>
                <a:cs typeface="Avenir Light"/>
              </a:rPr>
              <a:t>	</a:t>
            </a:r>
            <a:endParaRPr lang="nl-NL" dirty="0">
              <a:latin typeface="Avenir Light"/>
              <a:cs typeface="Avenir Light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57200" y="1651758"/>
            <a:ext cx="2375751" cy="1062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nl-NL" dirty="0" err="1" smtClean="0">
                <a:latin typeface="Avenir Light"/>
                <a:cs typeface="Avenir Light"/>
              </a:rPr>
              <a:t>Iconic</a:t>
            </a:r>
            <a:r>
              <a:rPr lang="nl-NL" dirty="0" smtClean="0">
                <a:latin typeface="Avenir Light"/>
                <a:cs typeface="Avenir Light"/>
              </a:rPr>
              <a:t>	</a:t>
            </a:r>
            <a:endParaRPr lang="nl-NL" dirty="0">
              <a:latin typeface="Avenir Light"/>
              <a:cs typeface="Avenir Light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6311049" y="1623606"/>
            <a:ext cx="2375751" cy="1062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nl-NL" u="sng" dirty="0" smtClean="0">
                <a:latin typeface="Avenir Light"/>
                <a:cs typeface="Avenir Light"/>
              </a:rPr>
              <a:t>Abstract</a:t>
            </a:r>
            <a:endParaRPr lang="nl-NL" u="sng" dirty="0">
              <a:latin typeface="Avenir Light"/>
              <a:cs typeface="Avenir Light"/>
            </a:endParaRPr>
          </a:p>
        </p:txBody>
      </p:sp>
      <p:pic>
        <p:nvPicPr>
          <p:cNvPr id="10" name="Shape 26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3174150"/>
            <a:ext cx="3513858" cy="2499604"/>
          </a:xfrm>
          <a:prstGeom prst="rect">
            <a:avLst/>
          </a:prstGeom>
        </p:spPr>
      </p:pic>
      <p:pic>
        <p:nvPicPr>
          <p:cNvPr id="11" name="Shape 268"/>
          <p:cNvPicPr preferRelativeResize="0"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6662" y="3174150"/>
            <a:ext cx="3077171" cy="2499604"/>
          </a:xfrm>
          <a:prstGeom prst="rect">
            <a:avLst/>
          </a:prstGeom>
        </p:spPr>
      </p:pic>
      <p:pic>
        <p:nvPicPr>
          <p:cNvPr id="12" name="Shape 270"/>
          <p:cNvPicPr preferRelativeResize="0"/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8238" y="3174150"/>
            <a:ext cx="2949829" cy="249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4715566"/>
            <a:ext cx="8229600" cy="1855304"/>
          </a:xfrm>
        </p:spPr>
        <p:txBody>
          <a:bodyPr/>
          <a:lstStyle/>
          <a:p>
            <a:pPr marL="0" indent="0" algn="ctr">
              <a:buNone/>
            </a:pPr>
            <a:r>
              <a:rPr lang="nl-NL" i="1" dirty="0">
                <a:latin typeface="Avenir Light"/>
                <a:cs typeface="Avenir Light"/>
              </a:rPr>
              <a:t>"The </a:t>
            </a:r>
            <a:r>
              <a:rPr lang="nl-NL" i="1" dirty="0" err="1">
                <a:latin typeface="Avenir Light"/>
                <a:cs typeface="Avenir Light"/>
              </a:rPr>
              <a:t>credibility</a:t>
            </a:r>
            <a:r>
              <a:rPr lang="nl-NL" i="1" dirty="0">
                <a:latin typeface="Avenir Light"/>
                <a:cs typeface="Avenir Light"/>
              </a:rPr>
              <a:t> of </a:t>
            </a:r>
            <a:r>
              <a:rPr lang="nl-NL" i="1" dirty="0" err="1">
                <a:latin typeface="Avenir Light"/>
                <a:cs typeface="Avenir Light"/>
              </a:rPr>
              <a:t>an</a:t>
            </a:r>
            <a:r>
              <a:rPr lang="nl-NL" i="1" dirty="0">
                <a:latin typeface="Avenir Light"/>
                <a:cs typeface="Avenir Light"/>
              </a:rPr>
              <a:t> </a:t>
            </a:r>
            <a:r>
              <a:rPr lang="nl-NL" i="1" dirty="0" err="1">
                <a:latin typeface="Avenir Light"/>
                <a:cs typeface="Avenir Light"/>
              </a:rPr>
              <a:t>artificial</a:t>
            </a:r>
            <a:r>
              <a:rPr lang="nl-NL" i="1" dirty="0">
                <a:latin typeface="Avenir Light"/>
                <a:cs typeface="Avenir Light"/>
              </a:rPr>
              <a:t> </a:t>
            </a:r>
            <a:r>
              <a:rPr lang="nl-NL" i="1" dirty="0" err="1">
                <a:latin typeface="Avenir Light"/>
                <a:cs typeface="Avenir Light"/>
              </a:rPr>
              <a:t>creature</a:t>
            </a:r>
            <a:r>
              <a:rPr lang="nl-NL" i="1" dirty="0">
                <a:latin typeface="Avenir Light"/>
                <a:cs typeface="Avenir Light"/>
              </a:rPr>
              <a:t> is </a:t>
            </a:r>
            <a:r>
              <a:rPr lang="nl-NL" i="1" dirty="0" err="1">
                <a:latin typeface="Avenir Light"/>
                <a:cs typeface="Avenir Light"/>
              </a:rPr>
              <a:t>based</a:t>
            </a:r>
            <a:r>
              <a:rPr lang="nl-NL" i="1" dirty="0">
                <a:latin typeface="Avenir Light"/>
                <a:cs typeface="Avenir Light"/>
              </a:rPr>
              <a:t> on </a:t>
            </a:r>
            <a:r>
              <a:rPr lang="nl-NL" i="1" dirty="0" err="1">
                <a:latin typeface="Avenir Light"/>
                <a:cs typeface="Avenir Light"/>
              </a:rPr>
              <a:t>the</a:t>
            </a:r>
            <a:r>
              <a:rPr lang="nl-NL" i="1" dirty="0">
                <a:latin typeface="Avenir Light"/>
                <a:cs typeface="Avenir Light"/>
              </a:rPr>
              <a:t> </a:t>
            </a:r>
            <a:r>
              <a:rPr lang="nl-NL" i="1" dirty="0" err="1">
                <a:latin typeface="Avenir Light"/>
                <a:cs typeface="Avenir Light"/>
              </a:rPr>
              <a:t>value</a:t>
            </a:r>
            <a:r>
              <a:rPr lang="nl-NL" i="1" dirty="0">
                <a:latin typeface="Avenir Light"/>
                <a:cs typeface="Avenir Light"/>
              </a:rPr>
              <a:t> we </a:t>
            </a:r>
            <a:r>
              <a:rPr lang="nl-NL" i="1" dirty="0" err="1">
                <a:latin typeface="Avenir Light"/>
                <a:cs typeface="Avenir Light"/>
              </a:rPr>
              <a:t>attribute</a:t>
            </a:r>
            <a:r>
              <a:rPr lang="nl-NL" i="1" dirty="0">
                <a:latin typeface="Avenir Light"/>
                <a:cs typeface="Avenir Light"/>
              </a:rPr>
              <a:t> </a:t>
            </a:r>
            <a:r>
              <a:rPr lang="nl-NL" i="1" dirty="0" err="1">
                <a:latin typeface="Avenir Light"/>
                <a:cs typeface="Avenir Light"/>
              </a:rPr>
              <a:t>to</a:t>
            </a:r>
            <a:r>
              <a:rPr lang="nl-NL" i="1" dirty="0">
                <a:latin typeface="Avenir Light"/>
                <a:cs typeface="Avenir Light"/>
              </a:rPr>
              <a:t> </a:t>
            </a:r>
            <a:r>
              <a:rPr lang="nl-NL" i="1" dirty="0" err="1">
                <a:latin typeface="Avenir Light"/>
                <a:cs typeface="Avenir Light"/>
              </a:rPr>
              <a:t>it</a:t>
            </a:r>
            <a:r>
              <a:rPr lang="nl-NL" i="1" dirty="0">
                <a:latin typeface="Avenir Light"/>
                <a:cs typeface="Avenir Light"/>
              </a:rPr>
              <a:t>"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3967" y="407000"/>
            <a:ext cx="4763098" cy="3809548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9131" y="407000"/>
            <a:ext cx="4761935" cy="380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2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solidFill>
                  <a:srgbClr val="000000"/>
                </a:solidFill>
                <a:latin typeface="Avenir Light"/>
                <a:cs typeface="Avenir Light"/>
              </a:rPr>
              <a:t>Alan </a:t>
            </a:r>
            <a:r>
              <a:rPr lang="nl-NL" dirty="0">
                <a:solidFill>
                  <a:srgbClr val="000000"/>
                </a:solidFill>
                <a:latin typeface="Avenir Light"/>
                <a:cs typeface="Avenir Light"/>
              </a:rPr>
              <a:t>T</a:t>
            </a:r>
            <a:r>
              <a:rPr lang="nl-NL" dirty="0" smtClean="0">
                <a:solidFill>
                  <a:srgbClr val="000000"/>
                </a:solidFill>
                <a:latin typeface="Avenir Light"/>
                <a:cs typeface="Avenir Light"/>
              </a:rPr>
              <a:t>uring</a:t>
            </a:r>
            <a:endParaRPr lang="nl-NL" dirty="0">
              <a:solidFill>
                <a:srgbClr val="000000"/>
              </a:solidFill>
              <a:latin typeface="Avenir Light"/>
              <a:cs typeface="Avenir Ligh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>
                <a:solidFill>
                  <a:srgbClr val="000000"/>
                </a:solidFill>
                <a:latin typeface="Avenir Light"/>
                <a:cs typeface="Avenir Light"/>
              </a:rPr>
              <a:t>Imitation</a:t>
            </a:r>
            <a:r>
              <a:rPr lang="nl-NL" dirty="0" smtClean="0">
                <a:solidFill>
                  <a:srgbClr val="000000"/>
                </a:solidFill>
                <a:latin typeface="Avenir Light"/>
                <a:cs typeface="Avenir Light"/>
              </a:rPr>
              <a:t> game</a:t>
            </a:r>
          </a:p>
          <a:p>
            <a:endParaRPr lang="nl-NL" dirty="0" smtClean="0">
              <a:solidFill>
                <a:srgbClr val="000000"/>
              </a:solidFill>
              <a:latin typeface="Avenir Light"/>
              <a:cs typeface="Avenir Light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8561" y="247464"/>
            <a:ext cx="2458481" cy="2340348"/>
          </a:xfrm>
          <a:prstGeom prst="rect">
            <a:avLst/>
          </a:prstGeom>
        </p:spPr>
      </p:pic>
      <p:cxnSp>
        <p:nvCxnSpPr>
          <p:cNvPr id="6" name="Rechte verbindingslijn 5"/>
          <p:cNvCxnSpPr/>
          <p:nvPr/>
        </p:nvCxnSpPr>
        <p:spPr>
          <a:xfrm>
            <a:off x="4689017" y="2800180"/>
            <a:ext cx="0" cy="3630467"/>
          </a:xfrm>
          <a:prstGeom prst="line">
            <a:avLst/>
          </a:prstGeom>
          <a:ln w="76200" cmpd="sng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991" y="3389229"/>
            <a:ext cx="2049680" cy="2300296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1823" y="2800180"/>
            <a:ext cx="1764313" cy="2027412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668" y="4829511"/>
            <a:ext cx="2582624" cy="172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8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Avenir Light"/>
                <a:cs typeface="Avenir Light"/>
              </a:rPr>
              <a:t>F</a:t>
            </a:r>
            <a:r>
              <a:rPr lang="nl-NL" dirty="0" smtClean="0">
                <a:latin typeface="Avenir Light"/>
                <a:cs typeface="Avenir Light"/>
              </a:rPr>
              <a:t>ilms</a:t>
            </a:r>
            <a:endParaRPr lang="nl-NL" dirty="0">
              <a:latin typeface="Avenir Light"/>
              <a:cs typeface="Avenir Light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417638"/>
            <a:ext cx="2716303" cy="336775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3554" y="1417638"/>
            <a:ext cx="2243025" cy="336775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5800" y="1417638"/>
            <a:ext cx="2381000" cy="3367751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1372722" y="4792607"/>
            <a:ext cx="784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latin typeface="Avenir Light"/>
                <a:cs typeface="Avenir Light"/>
              </a:rPr>
              <a:t>Her </a:t>
            </a:r>
            <a:endParaRPr lang="nl-NL" dirty="0" smtClean="0">
              <a:latin typeface="Avenir Light"/>
              <a:cs typeface="Avenir Light"/>
            </a:endParaRPr>
          </a:p>
          <a:p>
            <a:pPr algn="ctr"/>
            <a:r>
              <a:rPr lang="nl-NL" dirty="0" smtClean="0">
                <a:latin typeface="Avenir Light"/>
                <a:cs typeface="Avenir Light"/>
              </a:rPr>
              <a:t>(</a:t>
            </a:r>
            <a:r>
              <a:rPr lang="nl-NL" dirty="0">
                <a:latin typeface="Avenir Light"/>
                <a:cs typeface="Avenir Light"/>
              </a:rPr>
              <a:t>2013</a:t>
            </a:r>
            <a:r>
              <a:rPr lang="nl-NL" dirty="0" smtClean="0">
                <a:latin typeface="Avenir Light"/>
                <a:cs typeface="Avenir Light"/>
              </a:rPr>
              <a:t>)</a:t>
            </a:r>
            <a:endParaRPr lang="nl-NL" dirty="0">
              <a:latin typeface="Avenir Light"/>
              <a:cs typeface="Avenir Light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3671608" y="4792607"/>
            <a:ext cx="2224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latin typeface="Avenir Light"/>
                <a:cs typeface="Avenir Light"/>
              </a:rPr>
              <a:t>The </a:t>
            </a:r>
            <a:r>
              <a:rPr lang="nl-NL" dirty="0" err="1">
                <a:latin typeface="Avenir Light"/>
                <a:cs typeface="Avenir Light"/>
              </a:rPr>
              <a:t>Imitation</a:t>
            </a:r>
            <a:r>
              <a:rPr lang="nl-NL" dirty="0">
                <a:latin typeface="Avenir Light"/>
                <a:cs typeface="Avenir Light"/>
              </a:rPr>
              <a:t> Game </a:t>
            </a:r>
            <a:endParaRPr lang="nl-NL" dirty="0" smtClean="0">
              <a:latin typeface="Avenir Light"/>
              <a:cs typeface="Avenir Light"/>
            </a:endParaRPr>
          </a:p>
          <a:p>
            <a:pPr algn="ctr"/>
            <a:r>
              <a:rPr lang="nl-NL" dirty="0" smtClean="0">
                <a:latin typeface="Avenir Light"/>
                <a:cs typeface="Avenir Light"/>
              </a:rPr>
              <a:t>(</a:t>
            </a:r>
            <a:r>
              <a:rPr lang="nl-NL" dirty="0">
                <a:latin typeface="Avenir Light"/>
                <a:cs typeface="Avenir Light"/>
              </a:rPr>
              <a:t>2014)</a:t>
            </a:r>
          </a:p>
          <a:p>
            <a:pPr algn="ctr"/>
            <a:endParaRPr lang="nl-NL" dirty="0"/>
          </a:p>
        </p:txBody>
      </p:sp>
      <p:sp>
        <p:nvSpPr>
          <p:cNvPr id="10" name="Tekstvak 9"/>
          <p:cNvSpPr txBox="1"/>
          <p:nvPr/>
        </p:nvSpPr>
        <p:spPr>
          <a:xfrm>
            <a:off x="6940588" y="4792607"/>
            <a:ext cx="13605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latin typeface="Avenir Light"/>
                <a:cs typeface="Avenir Light"/>
              </a:rPr>
              <a:t>Ex Machina </a:t>
            </a:r>
            <a:endParaRPr lang="nl-NL" dirty="0" smtClean="0">
              <a:latin typeface="Avenir Light"/>
              <a:cs typeface="Avenir Light"/>
            </a:endParaRPr>
          </a:p>
          <a:p>
            <a:pPr algn="ctr"/>
            <a:r>
              <a:rPr lang="nl-NL" dirty="0" smtClean="0">
                <a:latin typeface="Avenir Light"/>
                <a:cs typeface="Avenir Light"/>
              </a:rPr>
              <a:t>(</a:t>
            </a:r>
            <a:r>
              <a:rPr lang="nl-NL" dirty="0">
                <a:latin typeface="Avenir Light"/>
                <a:cs typeface="Avenir Light"/>
              </a:rPr>
              <a:t>2015)</a:t>
            </a:r>
          </a:p>
          <a:p>
            <a:pPr algn="ctr"/>
            <a:endParaRPr lang="nl-NL" dirty="0"/>
          </a:p>
        </p:txBody>
      </p:sp>
      <p:sp>
        <p:nvSpPr>
          <p:cNvPr id="11" name="Tijdelijke aanduiding voor inhoud 10"/>
          <p:cNvSpPr>
            <a:spLocks noGrp="1"/>
          </p:cNvSpPr>
          <p:nvPr>
            <p:ph idx="1"/>
          </p:nvPr>
        </p:nvSpPr>
        <p:spPr>
          <a:xfrm>
            <a:off x="457200" y="6082210"/>
            <a:ext cx="8229600" cy="507638"/>
          </a:xfrm>
        </p:spPr>
        <p:txBody>
          <a:bodyPr>
            <a:normAutofit fontScale="92500" lnSpcReduction="10000"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32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371600" y="6327381"/>
            <a:ext cx="6400800" cy="489937"/>
          </a:xfrm>
        </p:spPr>
        <p:txBody>
          <a:bodyPr>
            <a:normAutofit/>
          </a:bodyPr>
          <a:lstStyle/>
          <a:p>
            <a:r>
              <a:rPr lang="nl-NL" sz="1800" dirty="0" smtClean="0">
                <a:latin typeface="Avenir Light"/>
                <a:cs typeface="Avenir Light"/>
              </a:rPr>
              <a:t>Strandbeesten; Theo Jansen; </a:t>
            </a:r>
            <a:r>
              <a:rPr lang="nl-NL" sz="1800" dirty="0" err="1" smtClean="0">
                <a:latin typeface="Avenir Light"/>
                <a:cs typeface="Avenir Light"/>
              </a:rPr>
              <a:t>since</a:t>
            </a:r>
            <a:r>
              <a:rPr lang="nl-NL" sz="1800" dirty="0" smtClean="0">
                <a:latin typeface="Avenir Light"/>
                <a:cs typeface="Avenir Light"/>
              </a:rPr>
              <a:t> 1990</a:t>
            </a:r>
            <a:endParaRPr lang="nl-NL" sz="1800" dirty="0">
              <a:latin typeface="Avenir Light"/>
              <a:cs typeface="Avenir Light"/>
            </a:endParaRPr>
          </a:p>
        </p:txBody>
      </p:sp>
      <p:pic>
        <p:nvPicPr>
          <p:cNvPr id="2" name="Afbeelding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1069"/>
            <a:ext cx="9144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Avenir Light"/>
                <a:cs typeface="Avenir Light"/>
              </a:rPr>
              <a:t>Cellular </a:t>
            </a:r>
            <a:r>
              <a:rPr lang="nl-NL" dirty="0" err="1" smtClean="0">
                <a:latin typeface="Avenir Light"/>
                <a:cs typeface="Avenir Light"/>
              </a:rPr>
              <a:t>Automata</a:t>
            </a:r>
            <a:endParaRPr lang="nl-NL" dirty="0">
              <a:latin typeface="Avenir Light"/>
              <a:cs typeface="Avenir Ligh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5794830" cy="4525963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>
                <a:latin typeface="Avenir Light"/>
                <a:cs typeface="Avenir Light"/>
              </a:rPr>
              <a:t>Game of life (John Conway, 1970)</a:t>
            </a:r>
          </a:p>
          <a:p>
            <a:pPr lvl="1"/>
            <a:r>
              <a:rPr lang="en-GB" dirty="0" smtClean="0">
                <a:latin typeface="Avenir Light"/>
                <a:cs typeface="Avenir Light"/>
              </a:rPr>
              <a:t>1 or 0 neighbour </a:t>
            </a:r>
            <a:r>
              <a:rPr lang="en-GB" dirty="0" smtClean="0">
                <a:latin typeface="Avenir Light"/>
                <a:cs typeface="Avenir Light"/>
                <a:sym typeface="Wingdings"/>
              </a:rPr>
              <a:t></a:t>
            </a:r>
            <a:r>
              <a:rPr lang="en-GB" dirty="0" smtClean="0">
                <a:latin typeface="Avenir Light"/>
                <a:cs typeface="Avenir Light"/>
              </a:rPr>
              <a:t> Death by loneliness.</a:t>
            </a:r>
          </a:p>
          <a:p>
            <a:pPr lvl="1"/>
            <a:r>
              <a:rPr lang="en-GB" dirty="0" smtClean="0">
                <a:latin typeface="Avenir Light"/>
                <a:cs typeface="Avenir Light"/>
              </a:rPr>
              <a:t>2 or 3 neighbours</a:t>
            </a:r>
            <a:r>
              <a:rPr lang="en-GB" dirty="0" smtClean="0">
                <a:latin typeface="Avenir Light"/>
                <a:cs typeface="Avenir Light"/>
                <a:sym typeface="Wingdings"/>
              </a:rPr>
              <a:t></a:t>
            </a:r>
            <a:r>
              <a:rPr lang="en-GB" dirty="0" smtClean="0">
                <a:latin typeface="Avenir Light"/>
                <a:cs typeface="Avenir Light"/>
              </a:rPr>
              <a:t> Stays alive.</a:t>
            </a:r>
          </a:p>
          <a:p>
            <a:pPr lvl="1"/>
            <a:r>
              <a:rPr lang="en-GB" dirty="0" smtClean="0">
                <a:latin typeface="Avenir Light"/>
                <a:cs typeface="Avenir Light"/>
              </a:rPr>
              <a:t>4 or more neighbours</a:t>
            </a:r>
            <a:r>
              <a:rPr lang="en-GB" dirty="0" smtClean="0">
                <a:latin typeface="Avenir Light"/>
                <a:cs typeface="Avenir Light"/>
                <a:sym typeface="Wingdings"/>
              </a:rPr>
              <a:t></a:t>
            </a:r>
            <a:r>
              <a:rPr lang="en-GB" dirty="0" smtClean="0">
                <a:latin typeface="Avenir Light"/>
                <a:cs typeface="Avenir Light"/>
              </a:rPr>
              <a:t> Death by overpopulation</a:t>
            </a:r>
          </a:p>
          <a:p>
            <a:pPr lvl="1"/>
            <a:endParaRPr lang="en-GB" dirty="0" smtClean="0">
              <a:latin typeface="Avenir Light"/>
              <a:cs typeface="Avenir Light"/>
            </a:endParaRPr>
          </a:p>
          <a:p>
            <a:pPr lvl="1"/>
            <a:r>
              <a:rPr lang="en-GB" dirty="0" smtClean="0">
                <a:latin typeface="Avenir Light"/>
                <a:cs typeface="Avenir Light"/>
              </a:rPr>
              <a:t>Empty cell with three neighbours spawns new life. 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49376" y="2802854"/>
            <a:ext cx="5018347" cy="26130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01118" y="612616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>
                <a:latin typeface="Avenir Light"/>
                <a:cs typeface="Avenir Light"/>
              </a:rPr>
              <a:t>Processing: File &gt; </a:t>
            </a:r>
            <a:r>
              <a:rPr lang="nl-NL" dirty="0" err="1">
                <a:latin typeface="Avenir Light"/>
                <a:cs typeface="Avenir Light"/>
              </a:rPr>
              <a:t>Examples</a:t>
            </a:r>
            <a:r>
              <a:rPr lang="nl-NL" dirty="0">
                <a:latin typeface="Avenir Light"/>
                <a:cs typeface="Avenir Light"/>
              </a:rPr>
              <a:t> &gt; Topics &gt; C</a:t>
            </a:r>
            <a:r>
              <a:rPr lang="nl-NL" dirty="0" smtClean="0">
                <a:latin typeface="Avenir Light"/>
                <a:cs typeface="Avenir Light"/>
              </a:rPr>
              <a:t>ellular </a:t>
            </a:r>
            <a:r>
              <a:rPr lang="nl-NL" dirty="0" err="1" smtClean="0">
                <a:latin typeface="Avenir Light"/>
                <a:cs typeface="Avenir Light"/>
              </a:rPr>
              <a:t>Automata</a:t>
            </a:r>
            <a:r>
              <a:rPr lang="nl-NL" dirty="0" smtClean="0">
                <a:latin typeface="Avenir Light"/>
                <a:cs typeface="Avenir Light"/>
              </a:rPr>
              <a:t>&gt; </a:t>
            </a:r>
            <a:r>
              <a:rPr lang="nl-NL" dirty="0" err="1" smtClean="0">
                <a:latin typeface="Avenir Light"/>
                <a:cs typeface="Avenir Light"/>
              </a:rPr>
              <a:t>GameOfLife</a:t>
            </a:r>
            <a:endParaRPr lang="nl-NL" dirty="0">
              <a:latin typeface="Avenir Light"/>
              <a:cs typeface="Avenir Light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6503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Avenir Light"/>
                <a:cs typeface="Avenir Light"/>
              </a:rPr>
              <a:t>Cellular </a:t>
            </a:r>
            <a:r>
              <a:rPr lang="nl-NL" dirty="0" err="1" smtClean="0">
                <a:latin typeface="Avenir Light"/>
                <a:cs typeface="Avenir Light"/>
              </a:rPr>
              <a:t>Automata</a:t>
            </a:r>
            <a:endParaRPr lang="nl-NL" dirty="0">
              <a:latin typeface="Avenir Light"/>
              <a:cs typeface="Avenir Ligh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3450318" cy="4525963"/>
          </a:xfrm>
        </p:spPr>
        <p:txBody>
          <a:bodyPr/>
          <a:lstStyle/>
          <a:p>
            <a:pPr marL="0" indent="0">
              <a:buNone/>
            </a:pPr>
            <a:r>
              <a:rPr lang="nl-NL" dirty="0" err="1" smtClean="0">
                <a:latin typeface="Avenir Light"/>
                <a:cs typeface="Avenir Light"/>
              </a:rPr>
              <a:t>Boids</a:t>
            </a:r>
            <a:r>
              <a:rPr lang="nl-NL" dirty="0" smtClean="0">
                <a:latin typeface="Avenir Light"/>
                <a:cs typeface="Avenir Light"/>
              </a:rPr>
              <a:t> </a:t>
            </a:r>
          </a:p>
          <a:p>
            <a:pPr marL="0" indent="0">
              <a:buNone/>
            </a:pPr>
            <a:r>
              <a:rPr lang="nl-NL" sz="2800" dirty="0" err="1" smtClean="0">
                <a:latin typeface="Avenir Light"/>
                <a:cs typeface="Avenir Light"/>
              </a:rPr>
              <a:t>Craig</a:t>
            </a:r>
            <a:r>
              <a:rPr lang="nl-NL" sz="2800" dirty="0" smtClean="0">
                <a:latin typeface="Avenir Light"/>
                <a:cs typeface="Avenir Light"/>
              </a:rPr>
              <a:t> </a:t>
            </a:r>
            <a:r>
              <a:rPr lang="nl-NL" sz="2800" dirty="0" err="1" smtClean="0">
                <a:latin typeface="Avenir Light"/>
                <a:cs typeface="Avenir Light"/>
              </a:rPr>
              <a:t>Reynolds</a:t>
            </a:r>
            <a:r>
              <a:rPr lang="nl-NL" sz="2800" dirty="0" smtClean="0">
                <a:latin typeface="Avenir Light"/>
                <a:cs typeface="Avenir Light"/>
              </a:rPr>
              <a:t> (1987)</a:t>
            </a:r>
          </a:p>
          <a:p>
            <a:endParaRPr lang="nl-NL" dirty="0">
              <a:latin typeface="Avenir Light"/>
              <a:cs typeface="Avenir Light"/>
            </a:endParaRPr>
          </a:p>
          <a:p>
            <a:endParaRPr lang="nl-NL" dirty="0" smtClean="0">
              <a:latin typeface="Avenir Light"/>
              <a:cs typeface="Avenir Light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942" y="3244117"/>
            <a:ext cx="2095244" cy="1400048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942" y="1762120"/>
            <a:ext cx="2095244" cy="1400048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942" y="4726115"/>
            <a:ext cx="2095244" cy="1400048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7138735" y="2178510"/>
            <a:ext cx="1420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>
                <a:latin typeface="Avenir Light"/>
                <a:cs typeface="Avenir Light"/>
              </a:rPr>
              <a:t>Separation</a:t>
            </a:r>
            <a:endParaRPr lang="nl-NL" dirty="0">
              <a:latin typeface="Avenir Light"/>
              <a:cs typeface="Avenir Light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7138735" y="3660001"/>
            <a:ext cx="1433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>
                <a:latin typeface="Avenir Light"/>
                <a:cs typeface="Avenir Light"/>
              </a:rPr>
              <a:t>Allignment</a:t>
            </a:r>
            <a:endParaRPr lang="nl-NL" dirty="0">
              <a:latin typeface="Avenir Light"/>
              <a:cs typeface="Avenir Light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7138735" y="5222892"/>
            <a:ext cx="1268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>
                <a:latin typeface="Avenir Light"/>
                <a:cs typeface="Avenir Light"/>
              </a:rPr>
              <a:t>Cohesion</a:t>
            </a:r>
            <a:endParaRPr lang="nl-NL" dirty="0">
              <a:latin typeface="Avenir Light"/>
              <a:cs typeface="Avenir Light"/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1400194" y="6211669"/>
            <a:ext cx="626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Avenir Light"/>
                <a:cs typeface="Avenir Light"/>
              </a:rPr>
              <a:t>Processing: File &gt; </a:t>
            </a:r>
            <a:r>
              <a:rPr lang="nl-NL" dirty="0" err="1">
                <a:latin typeface="Avenir Light"/>
                <a:cs typeface="Avenir Light"/>
              </a:rPr>
              <a:t>Examples</a:t>
            </a:r>
            <a:r>
              <a:rPr lang="nl-NL" dirty="0">
                <a:latin typeface="Avenir Light"/>
                <a:cs typeface="Avenir Light"/>
              </a:rPr>
              <a:t> &gt; Topics &gt; </a:t>
            </a:r>
            <a:r>
              <a:rPr lang="nl-NL" dirty="0" err="1">
                <a:latin typeface="Avenir Light"/>
                <a:cs typeface="Avenir Light"/>
              </a:rPr>
              <a:t>Simulate</a:t>
            </a:r>
            <a:r>
              <a:rPr lang="nl-NL" dirty="0">
                <a:latin typeface="Avenir Light"/>
                <a:cs typeface="Avenir Light"/>
              </a:rPr>
              <a:t> &gt; </a:t>
            </a:r>
            <a:r>
              <a:rPr lang="nl-NL" dirty="0" err="1">
                <a:latin typeface="Avenir Light"/>
                <a:cs typeface="Avenir Light"/>
              </a:rPr>
              <a:t>Flocking</a:t>
            </a:r>
            <a:r>
              <a:rPr lang="nl-NL" dirty="0">
                <a:latin typeface="Avenir Light"/>
                <a:cs typeface="Avenir Light"/>
              </a:rPr>
              <a:t> 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233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Avenir Light"/>
                <a:cs typeface="Avenir Light"/>
              </a:rPr>
              <a:t>Cellular </a:t>
            </a:r>
            <a:r>
              <a:rPr lang="nl-NL" dirty="0" err="1" smtClean="0">
                <a:latin typeface="Avenir Light"/>
                <a:cs typeface="Avenir Light"/>
              </a:rPr>
              <a:t>Automata</a:t>
            </a:r>
            <a:endParaRPr lang="nl-NL" dirty="0">
              <a:latin typeface="Avenir Light"/>
              <a:cs typeface="Avenir Light"/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2760086" y="6211669"/>
            <a:ext cx="3807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latin typeface="Avenir Light"/>
                <a:cs typeface="Avenir Light"/>
              </a:rPr>
              <a:t>The </a:t>
            </a:r>
            <a:r>
              <a:rPr lang="nl-NL" dirty="0" err="1" smtClean="0">
                <a:latin typeface="Avenir Light"/>
                <a:cs typeface="Avenir Light"/>
              </a:rPr>
              <a:t>Lion</a:t>
            </a:r>
            <a:r>
              <a:rPr lang="nl-NL" dirty="0" smtClean="0">
                <a:latin typeface="Avenir Light"/>
                <a:cs typeface="Avenir Light"/>
              </a:rPr>
              <a:t> King, Disney Pictures 1994</a:t>
            </a:r>
            <a:endParaRPr lang="nl-NL" dirty="0">
              <a:latin typeface="Avenir Light"/>
              <a:cs typeface="Avenir Light"/>
            </a:endParaRPr>
          </a:p>
          <a:p>
            <a:endParaRPr lang="nl-NL" dirty="0"/>
          </a:p>
        </p:txBody>
      </p:sp>
      <p:pic>
        <p:nvPicPr>
          <p:cNvPr id="13" name="Afbeelding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23023"/>
            <a:ext cx="9144000" cy="479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863" y="231911"/>
            <a:ext cx="7233486" cy="434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2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863" y="231911"/>
            <a:ext cx="7233486" cy="4340090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2458210" y="6305826"/>
            <a:ext cx="613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Avenir Light"/>
                <a:cs typeface="Avenir Light"/>
              </a:rPr>
              <a:t>Turing, A.M</a:t>
            </a:r>
            <a:r>
              <a:rPr lang="nl-NL" dirty="0" smtClean="0">
                <a:latin typeface="Avenir Light"/>
                <a:cs typeface="Avenir Light"/>
              </a:rPr>
              <a:t>.; </a:t>
            </a:r>
            <a:r>
              <a:rPr lang="nl-NL" dirty="0">
                <a:latin typeface="Avenir Light"/>
                <a:cs typeface="Avenir Light"/>
              </a:rPr>
              <a:t>Computing </a:t>
            </a:r>
            <a:r>
              <a:rPr lang="nl-NL" dirty="0" err="1">
                <a:latin typeface="Avenir Light"/>
                <a:cs typeface="Avenir Light"/>
              </a:rPr>
              <a:t>machinery</a:t>
            </a:r>
            <a:r>
              <a:rPr lang="nl-NL" dirty="0">
                <a:latin typeface="Avenir Light"/>
                <a:cs typeface="Avenir Light"/>
              </a:rPr>
              <a:t> </a:t>
            </a:r>
            <a:r>
              <a:rPr lang="nl-NL" dirty="0" err="1">
                <a:latin typeface="Avenir Light"/>
                <a:cs typeface="Avenir Light"/>
              </a:rPr>
              <a:t>and</a:t>
            </a:r>
            <a:r>
              <a:rPr lang="nl-NL" dirty="0">
                <a:latin typeface="Avenir Light"/>
                <a:cs typeface="Avenir Light"/>
              </a:rPr>
              <a:t> </a:t>
            </a:r>
            <a:r>
              <a:rPr lang="nl-NL" dirty="0" smtClean="0">
                <a:latin typeface="Avenir Light"/>
                <a:cs typeface="Avenir Light"/>
              </a:rPr>
              <a:t>intelligence; 1950 </a:t>
            </a:r>
            <a:endParaRPr lang="nl-NL" dirty="0">
              <a:latin typeface="Avenir Light"/>
              <a:cs typeface="Avenir Light"/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452783" y="4808172"/>
            <a:ext cx="8256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i="1" dirty="0">
                <a:latin typeface="Avenir Light"/>
                <a:cs typeface="Avenir Light"/>
              </a:rPr>
              <a:t>I </a:t>
            </a:r>
            <a:r>
              <a:rPr lang="nl-NL" sz="2000" i="1" dirty="0" err="1">
                <a:latin typeface="Avenir Light"/>
                <a:cs typeface="Avenir Light"/>
              </a:rPr>
              <a:t>propose</a:t>
            </a:r>
            <a:r>
              <a:rPr lang="nl-NL" sz="2000" i="1" dirty="0">
                <a:latin typeface="Avenir Light"/>
                <a:cs typeface="Avenir Light"/>
              </a:rPr>
              <a:t> </a:t>
            </a:r>
            <a:r>
              <a:rPr lang="nl-NL" sz="2000" i="1" dirty="0" err="1">
                <a:latin typeface="Avenir Light"/>
                <a:cs typeface="Avenir Light"/>
              </a:rPr>
              <a:t>to</a:t>
            </a:r>
            <a:r>
              <a:rPr lang="nl-NL" sz="2000" i="1" dirty="0">
                <a:latin typeface="Avenir Light"/>
                <a:cs typeface="Avenir Light"/>
              </a:rPr>
              <a:t> </a:t>
            </a:r>
            <a:r>
              <a:rPr lang="nl-NL" sz="2000" i="1" dirty="0" err="1">
                <a:latin typeface="Avenir Light"/>
                <a:cs typeface="Avenir Light"/>
              </a:rPr>
              <a:t>consider</a:t>
            </a:r>
            <a:r>
              <a:rPr lang="nl-NL" sz="2000" i="1" dirty="0">
                <a:latin typeface="Avenir Light"/>
                <a:cs typeface="Avenir Light"/>
              </a:rPr>
              <a:t> the question, "</a:t>
            </a:r>
            <a:r>
              <a:rPr lang="nl-NL" sz="2000" i="1" dirty="0" err="1">
                <a:latin typeface="Avenir Light"/>
                <a:cs typeface="Avenir Light"/>
              </a:rPr>
              <a:t>Can</a:t>
            </a:r>
            <a:r>
              <a:rPr lang="nl-NL" sz="2000" i="1" dirty="0">
                <a:latin typeface="Avenir Light"/>
                <a:cs typeface="Avenir Light"/>
              </a:rPr>
              <a:t> machines </a:t>
            </a:r>
            <a:r>
              <a:rPr lang="nl-NL" sz="2000" i="1" dirty="0" err="1">
                <a:latin typeface="Avenir Light"/>
                <a:cs typeface="Avenir Light"/>
              </a:rPr>
              <a:t>think</a:t>
            </a:r>
            <a:r>
              <a:rPr lang="nl-NL" sz="2000" i="1" dirty="0">
                <a:latin typeface="Avenir Light"/>
                <a:cs typeface="Avenir Light"/>
              </a:rPr>
              <a:t>?" </a:t>
            </a:r>
            <a:r>
              <a:rPr lang="nl-NL" sz="2000" i="1" dirty="0" err="1">
                <a:latin typeface="Avenir Light"/>
                <a:cs typeface="Avenir Light"/>
              </a:rPr>
              <a:t>This</a:t>
            </a:r>
            <a:r>
              <a:rPr lang="nl-NL" sz="2000" i="1" dirty="0">
                <a:latin typeface="Avenir Light"/>
                <a:cs typeface="Avenir Light"/>
              </a:rPr>
              <a:t> </a:t>
            </a:r>
            <a:r>
              <a:rPr lang="nl-NL" sz="2000" i="1" dirty="0" err="1">
                <a:latin typeface="Avenir Light"/>
                <a:cs typeface="Avenir Light"/>
              </a:rPr>
              <a:t>should</a:t>
            </a:r>
            <a:r>
              <a:rPr lang="nl-NL" sz="2000" i="1" dirty="0">
                <a:latin typeface="Avenir Light"/>
                <a:cs typeface="Avenir Light"/>
              </a:rPr>
              <a:t> begin </a:t>
            </a:r>
            <a:r>
              <a:rPr lang="nl-NL" sz="2000" i="1" dirty="0" err="1">
                <a:latin typeface="Avenir Light"/>
                <a:cs typeface="Avenir Light"/>
              </a:rPr>
              <a:t>with</a:t>
            </a:r>
            <a:r>
              <a:rPr lang="nl-NL" sz="2000" i="1" dirty="0">
                <a:latin typeface="Avenir Light"/>
                <a:cs typeface="Avenir Light"/>
              </a:rPr>
              <a:t> </a:t>
            </a:r>
            <a:r>
              <a:rPr lang="nl-NL" sz="2000" i="1" dirty="0" err="1">
                <a:latin typeface="Avenir Light"/>
                <a:cs typeface="Avenir Light"/>
              </a:rPr>
              <a:t>definitions</a:t>
            </a:r>
            <a:r>
              <a:rPr lang="nl-NL" sz="2000" i="1" dirty="0">
                <a:latin typeface="Avenir Light"/>
                <a:cs typeface="Avenir Light"/>
              </a:rPr>
              <a:t> of the </a:t>
            </a:r>
            <a:r>
              <a:rPr lang="nl-NL" sz="2000" i="1" dirty="0" err="1">
                <a:latin typeface="Avenir Light"/>
                <a:cs typeface="Avenir Light"/>
              </a:rPr>
              <a:t>meaning</a:t>
            </a:r>
            <a:r>
              <a:rPr lang="nl-NL" sz="2000" i="1" dirty="0">
                <a:latin typeface="Avenir Light"/>
                <a:cs typeface="Avenir Light"/>
              </a:rPr>
              <a:t> of the </a:t>
            </a:r>
            <a:r>
              <a:rPr lang="nl-NL" sz="2000" i="1" dirty="0" err="1">
                <a:latin typeface="Avenir Light"/>
                <a:cs typeface="Avenir Light"/>
              </a:rPr>
              <a:t>terms</a:t>
            </a:r>
            <a:r>
              <a:rPr lang="nl-NL" sz="2000" i="1" dirty="0">
                <a:latin typeface="Avenir Light"/>
                <a:cs typeface="Avenir Light"/>
              </a:rPr>
              <a:t> "machine" </a:t>
            </a:r>
            <a:r>
              <a:rPr lang="nl-NL" sz="2000" i="1" dirty="0" err="1">
                <a:latin typeface="Avenir Light"/>
                <a:cs typeface="Avenir Light"/>
              </a:rPr>
              <a:t>and</a:t>
            </a:r>
            <a:r>
              <a:rPr lang="nl-NL" sz="2000" i="1" dirty="0">
                <a:latin typeface="Avenir Light"/>
                <a:cs typeface="Avenir Light"/>
              </a:rPr>
              <a:t> "</a:t>
            </a:r>
            <a:r>
              <a:rPr lang="nl-NL" sz="2000" i="1" dirty="0" err="1">
                <a:latin typeface="Avenir Light"/>
                <a:cs typeface="Avenir Light"/>
              </a:rPr>
              <a:t>think</a:t>
            </a:r>
            <a:r>
              <a:rPr lang="nl-NL" sz="2000" i="1" dirty="0" smtClean="0">
                <a:latin typeface="Avenir Light"/>
                <a:cs typeface="Avenir Light"/>
              </a:rPr>
              <a:t>.</a:t>
            </a:r>
            <a:r>
              <a:rPr lang="nl-NL" sz="2000" i="1" dirty="0">
                <a:latin typeface="Avenir Light"/>
                <a:cs typeface="Avenir Light"/>
              </a:rPr>
              <a:t>"... But </a:t>
            </a:r>
            <a:r>
              <a:rPr lang="nl-NL" sz="2000" i="1" dirty="0" err="1">
                <a:latin typeface="Avenir Light"/>
                <a:cs typeface="Avenir Light"/>
              </a:rPr>
              <a:t>this</a:t>
            </a:r>
            <a:r>
              <a:rPr lang="nl-NL" sz="2000" i="1" dirty="0">
                <a:latin typeface="Avenir Light"/>
                <a:cs typeface="Avenir Light"/>
              </a:rPr>
              <a:t> is absurd. </a:t>
            </a:r>
            <a:r>
              <a:rPr lang="nl-NL" sz="2000" i="1" dirty="0" err="1">
                <a:latin typeface="Avenir Light"/>
                <a:cs typeface="Avenir Light"/>
              </a:rPr>
              <a:t>Instead</a:t>
            </a:r>
            <a:r>
              <a:rPr lang="nl-NL" sz="2000" i="1" dirty="0">
                <a:latin typeface="Avenir Light"/>
                <a:cs typeface="Avenir Light"/>
              </a:rPr>
              <a:t> of </a:t>
            </a:r>
            <a:r>
              <a:rPr lang="nl-NL" sz="2000" i="1" dirty="0" err="1">
                <a:latin typeface="Avenir Light"/>
                <a:cs typeface="Avenir Light"/>
              </a:rPr>
              <a:t>attempting</a:t>
            </a:r>
            <a:r>
              <a:rPr lang="nl-NL" sz="2000" i="1" dirty="0">
                <a:latin typeface="Avenir Light"/>
                <a:cs typeface="Avenir Light"/>
              </a:rPr>
              <a:t> </a:t>
            </a:r>
            <a:r>
              <a:rPr lang="nl-NL" sz="2000" i="1" dirty="0" err="1">
                <a:latin typeface="Avenir Light"/>
                <a:cs typeface="Avenir Light"/>
              </a:rPr>
              <a:t>such</a:t>
            </a:r>
            <a:r>
              <a:rPr lang="nl-NL" sz="2000" i="1" dirty="0">
                <a:latin typeface="Avenir Light"/>
                <a:cs typeface="Avenir Light"/>
              </a:rPr>
              <a:t> a </a:t>
            </a:r>
            <a:r>
              <a:rPr lang="nl-NL" sz="2000" i="1" dirty="0" err="1">
                <a:latin typeface="Avenir Light"/>
                <a:cs typeface="Avenir Light"/>
              </a:rPr>
              <a:t>definition</a:t>
            </a:r>
            <a:r>
              <a:rPr lang="nl-NL" sz="2000" i="1" dirty="0">
                <a:latin typeface="Avenir Light"/>
                <a:cs typeface="Avenir Light"/>
              </a:rPr>
              <a:t> I </a:t>
            </a:r>
            <a:r>
              <a:rPr lang="nl-NL" sz="2000" i="1" dirty="0" err="1">
                <a:latin typeface="Avenir Light"/>
                <a:cs typeface="Avenir Light"/>
              </a:rPr>
              <a:t>shall</a:t>
            </a:r>
            <a:r>
              <a:rPr lang="nl-NL" sz="2000" i="1" dirty="0">
                <a:latin typeface="Avenir Light"/>
                <a:cs typeface="Avenir Light"/>
              </a:rPr>
              <a:t> </a:t>
            </a:r>
            <a:r>
              <a:rPr lang="nl-NL" sz="2000" i="1" dirty="0" err="1">
                <a:latin typeface="Avenir Light"/>
                <a:cs typeface="Avenir Light"/>
              </a:rPr>
              <a:t>replace</a:t>
            </a:r>
            <a:r>
              <a:rPr lang="nl-NL" sz="2000" i="1" dirty="0">
                <a:latin typeface="Avenir Light"/>
                <a:cs typeface="Avenir Light"/>
              </a:rPr>
              <a:t> the question </a:t>
            </a:r>
            <a:r>
              <a:rPr lang="nl-NL" sz="2000" i="1" dirty="0" err="1">
                <a:latin typeface="Avenir Light"/>
                <a:cs typeface="Avenir Light"/>
              </a:rPr>
              <a:t>by</a:t>
            </a:r>
            <a:r>
              <a:rPr lang="nl-NL" sz="2000" i="1" dirty="0">
                <a:latin typeface="Avenir Light"/>
                <a:cs typeface="Avenir Light"/>
              </a:rPr>
              <a:t> </a:t>
            </a:r>
            <a:r>
              <a:rPr lang="nl-NL" sz="2000" i="1" dirty="0" err="1">
                <a:latin typeface="Avenir Light"/>
                <a:cs typeface="Avenir Light"/>
              </a:rPr>
              <a:t>another</a:t>
            </a:r>
            <a:r>
              <a:rPr lang="nl-NL" sz="2000" i="1" dirty="0">
                <a:latin typeface="Avenir Light"/>
                <a:cs typeface="Avenir Light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8200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Avenir Light"/>
                <a:cs typeface="Avenir Light"/>
              </a:rPr>
              <a:t>Views on AI</a:t>
            </a:r>
            <a:endParaRPr lang="nl-NL" dirty="0">
              <a:latin typeface="Avenir Light"/>
              <a:cs typeface="Avenir Light"/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457200" y="2295137"/>
            <a:ext cx="4114800" cy="1359452"/>
          </a:xfrm>
        </p:spPr>
        <p:txBody>
          <a:bodyPr/>
          <a:lstStyle/>
          <a:p>
            <a:r>
              <a:rPr lang="nl-NL" dirty="0" err="1" smtClean="0">
                <a:latin typeface="Avenir Light"/>
                <a:cs typeface="Avenir Light"/>
              </a:rPr>
              <a:t>Think</a:t>
            </a:r>
            <a:r>
              <a:rPr lang="nl-NL" dirty="0" smtClean="0">
                <a:latin typeface="Avenir Light"/>
                <a:cs typeface="Avenir Light"/>
              </a:rPr>
              <a:t> </a:t>
            </a:r>
            <a:r>
              <a:rPr lang="nl-NL" dirty="0" err="1" smtClean="0">
                <a:latin typeface="Avenir Light"/>
                <a:cs typeface="Avenir Light"/>
              </a:rPr>
              <a:t>like</a:t>
            </a:r>
            <a:r>
              <a:rPr lang="nl-NL" dirty="0" smtClean="0">
                <a:latin typeface="Avenir Light"/>
                <a:cs typeface="Avenir Light"/>
              </a:rPr>
              <a:t> a person</a:t>
            </a:r>
          </a:p>
        </p:txBody>
      </p:sp>
      <p:sp>
        <p:nvSpPr>
          <p:cNvPr id="8" name="Tijdelijke aanduiding voor inhoud 5"/>
          <p:cNvSpPr txBox="1">
            <a:spLocks/>
          </p:cNvSpPr>
          <p:nvPr/>
        </p:nvSpPr>
        <p:spPr>
          <a:xfrm>
            <a:off x="4572000" y="2295136"/>
            <a:ext cx="4114800" cy="1359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 smtClean="0">
                <a:latin typeface="Avenir Light"/>
                <a:cs typeface="Avenir Light"/>
              </a:rPr>
              <a:t>Think</a:t>
            </a:r>
            <a:r>
              <a:rPr lang="nl-NL" dirty="0" smtClean="0">
                <a:latin typeface="Avenir Light"/>
                <a:cs typeface="Avenir Light"/>
              </a:rPr>
              <a:t> </a:t>
            </a:r>
            <a:r>
              <a:rPr lang="nl-NL" dirty="0" err="1" smtClean="0">
                <a:latin typeface="Avenir Light"/>
                <a:cs typeface="Avenir Light"/>
              </a:rPr>
              <a:t>optimally</a:t>
            </a:r>
            <a:endParaRPr lang="nl-NL" dirty="0" smtClean="0">
              <a:latin typeface="Avenir Light"/>
              <a:cs typeface="Avenir Light"/>
            </a:endParaRPr>
          </a:p>
        </p:txBody>
      </p:sp>
      <p:sp>
        <p:nvSpPr>
          <p:cNvPr id="11" name="Tijdelijke aanduiding voor inhoud 5"/>
          <p:cNvSpPr txBox="1">
            <a:spLocks/>
          </p:cNvSpPr>
          <p:nvPr/>
        </p:nvSpPr>
        <p:spPr>
          <a:xfrm>
            <a:off x="457200" y="3654589"/>
            <a:ext cx="4114800" cy="1359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smtClean="0">
                <a:latin typeface="Avenir Light"/>
                <a:cs typeface="Avenir Light"/>
              </a:rPr>
              <a:t>Act </a:t>
            </a:r>
            <a:r>
              <a:rPr lang="nl-NL" dirty="0" err="1" smtClean="0">
                <a:latin typeface="Avenir Light"/>
                <a:cs typeface="Avenir Light"/>
              </a:rPr>
              <a:t>like</a:t>
            </a:r>
            <a:r>
              <a:rPr lang="nl-NL" dirty="0" smtClean="0">
                <a:latin typeface="Avenir Light"/>
                <a:cs typeface="Avenir Light"/>
              </a:rPr>
              <a:t> a person</a:t>
            </a:r>
          </a:p>
        </p:txBody>
      </p:sp>
      <p:sp>
        <p:nvSpPr>
          <p:cNvPr id="12" name="Tijdelijke aanduiding voor inhoud 5"/>
          <p:cNvSpPr txBox="1">
            <a:spLocks/>
          </p:cNvSpPr>
          <p:nvPr/>
        </p:nvSpPr>
        <p:spPr>
          <a:xfrm>
            <a:off x="4572000" y="3654588"/>
            <a:ext cx="4114800" cy="1359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smtClean="0">
                <a:latin typeface="Avenir Light"/>
                <a:cs typeface="Avenir Light"/>
              </a:rPr>
              <a:t>Act </a:t>
            </a:r>
            <a:r>
              <a:rPr lang="nl-NL" dirty="0" err="1" smtClean="0">
                <a:latin typeface="Avenir Light"/>
                <a:cs typeface="Avenir Light"/>
              </a:rPr>
              <a:t>optimally</a:t>
            </a:r>
            <a:endParaRPr lang="nl-NL" dirty="0" smtClean="0">
              <a:latin typeface="Avenir Light"/>
              <a:cs typeface="Avenir Light"/>
            </a:endParaRPr>
          </a:p>
        </p:txBody>
      </p:sp>
      <p:sp>
        <p:nvSpPr>
          <p:cNvPr id="13" name="Tekstvak 12"/>
          <p:cNvSpPr txBox="1"/>
          <p:nvPr/>
        </p:nvSpPr>
        <p:spPr>
          <a:xfrm>
            <a:off x="1613367" y="6297447"/>
            <a:ext cx="740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latin typeface="Avenir Light"/>
                <a:cs typeface="Avenir Light"/>
              </a:rPr>
              <a:t>Stuart Russell, Peter </a:t>
            </a:r>
            <a:r>
              <a:rPr lang="nl-NL" dirty="0" err="1" smtClean="0">
                <a:latin typeface="Avenir Light"/>
                <a:cs typeface="Avenir Light"/>
              </a:rPr>
              <a:t>Norvig</a:t>
            </a:r>
            <a:r>
              <a:rPr lang="nl-NL" dirty="0" smtClean="0">
                <a:latin typeface="Avenir Light"/>
                <a:cs typeface="Avenir Light"/>
              </a:rPr>
              <a:t>; </a:t>
            </a:r>
            <a:r>
              <a:rPr lang="nl-NL" dirty="0" err="1" smtClean="0">
                <a:latin typeface="Avenir Light"/>
                <a:cs typeface="Avenir Light"/>
              </a:rPr>
              <a:t>Artificial</a:t>
            </a:r>
            <a:r>
              <a:rPr lang="nl-NL" dirty="0" smtClean="0">
                <a:latin typeface="Avenir Light"/>
                <a:cs typeface="Avenir Light"/>
              </a:rPr>
              <a:t> </a:t>
            </a:r>
            <a:r>
              <a:rPr lang="nl-NL" dirty="0">
                <a:latin typeface="Avenir Light"/>
                <a:cs typeface="Avenir Light"/>
              </a:rPr>
              <a:t>Intelligence: A Modern Approach</a:t>
            </a:r>
          </a:p>
        </p:txBody>
      </p:sp>
      <p:cxnSp>
        <p:nvCxnSpPr>
          <p:cNvPr id="4" name="Rechte verbindingslijn 3"/>
          <p:cNvCxnSpPr/>
          <p:nvPr/>
        </p:nvCxnSpPr>
        <p:spPr>
          <a:xfrm>
            <a:off x="602344" y="3519717"/>
            <a:ext cx="79066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6"/>
          <p:cNvCxnSpPr/>
          <p:nvPr/>
        </p:nvCxnSpPr>
        <p:spPr>
          <a:xfrm>
            <a:off x="4390571" y="2295136"/>
            <a:ext cx="0" cy="2512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8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Zwar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7156</TotalTime>
  <Words>927</Words>
  <Application>Microsoft Macintosh PowerPoint</Application>
  <PresentationFormat>On-screen Show (4:3)</PresentationFormat>
  <Paragraphs>258</Paragraphs>
  <Slides>36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Avenir Book</vt:lpstr>
      <vt:lpstr>Avenir Light</vt:lpstr>
      <vt:lpstr>Calibri</vt:lpstr>
      <vt:lpstr>Wingdings</vt:lpstr>
      <vt:lpstr>Arial</vt:lpstr>
      <vt:lpstr> Zwart </vt:lpstr>
      <vt:lpstr>PowerPoint Presentation</vt:lpstr>
      <vt:lpstr>Affective Computing &amp; Artificial Creatures</vt:lpstr>
      <vt:lpstr>PowerPoint Presentation</vt:lpstr>
      <vt:lpstr>Cellular Automata</vt:lpstr>
      <vt:lpstr>Cellular Automata</vt:lpstr>
      <vt:lpstr>Cellular Automata</vt:lpstr>
      <vt:lpstr>PowerPoint Presentation</vt:lpstr>
      <vt:lpstr>PowerPoint Presentation</vt:lpstr>
      <vt:lpstr>Views on AI</vt:lpstr>
      <vt:lpstr>PowerPoint Presentation</vt:lpstr>
      <vt:lpstr>PowerPoint Presentation</vt:lpstr>
      <vt:lpstr>Affective Computing</vt:lpstr>
      <vt:lpstr>Why Affective Computing</vt:lpstr>
      <vt:lpstr>PowerPoint Presentation</vt:lpstr>
      <vt:lpstr>Perceiving Affect (implicit)</vt:lpstr>
      <vt:lpstr>Perceiving Affect (explicit)</vt:lpstr>
      <vt:lpstr>Interpreting Affect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Intermezzo</vt:lpstr>
      <vt:lpstr>Break</vt:lpstr>
      <vt:lpstr>Synthetic Affect</vt:lpstr>
      <vt:lpstr>Homeostasis model </vt:lpstr>
      <vt:lpstr>Homeostasis model </vt:lpstr>
      <vt:lpstr>Expressing Emotion</vt:lpstr>
      <vt:lpstr>Expressing Emotion</vt:lpstr>
      <vt:lpstr>Expressing Emotion</vt:lpstr>
      <vt:lpstr>Expressing Emotion</vt:lpstr>
      <vt:lpstr>PowerPoint Presentation</vt:lpstr>
      <vt:lpstr>Alan Turing</vt:lpstr>
      <vt:lpstr>Films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Creatures</dc:title>
  <dc:creator>Chris</dc:creator>
  <cp:lastModifiedBy>Heydra, C.G.</cp:lastModifiedBy>
  <cp:revision>169</cp:revision>
  <cp:lastPrinted>2016-05-30T16:47:35Z</cp:lastPrinted>
  <dcterms:created xsi:type="dcterms:W3CDTF">2015-05-31T09:45:52Z</dcterms:created>
  <dcterms:modified xsi:type="dcterms:W3CDTF">2019-05-08T12:22:23Z</dcterms:modified>
</cp:coreProperties>
</file>